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  <p:sldMasterId id="2147483779" r:id="rId2"/>
    <p:sldMasterId id="2147483785" r:id="rId3"/>
    <p:sldMasterId id="2147483781" r:id="rId4"/>
    <p:sldMasterId id="2147483793" r:id="rId5"/>
    <p:sldMasterId id="2147483795" r:id="rId6"/>
    <p:sldMasterId id="2147483797" r:id="rId7"/>
  </p:sldMasterIdLst>
  <p:notesMasterIdLst>
    <p:notesMasterId r:id="rId21"/>
  </p:notesMasterIdLst>
  <p:handoutMasterIdLst>
    <p:handoutMasterId r:id="rId22"/>
  </p:handoutMasterIdLst>
  <p:sldIdLst>
    <p:sldId id="656" r:id="rId8"/>
    <p:sldId id="1205" r:id="rId9"/>
    <p:sldId id="1206" r:id="rId10"/>
    <p:sldId id="1203" r:id="rId11"/>
    <p:sldId id="1204" r:id="rId12"/>
    <p:sldId id="1191" r:id="rId13"/>
    <p:sldId id="1207" r:id="rId14"/>
    <p:sldId id="1208" r:id="rId15"/>
    <p:sldId id="1209" r:id="rId16"/>
    <p:sldId id="1211" r:id="rId17"/>
    <p:sldId id="1212" r:id="rId18"/>
    <p:sldId id="1213" r:id="rId19"/>
    <p:sldId id="1214" r:id="rId20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56" userDrawn="1">
          <p15:clr>
            <a:srgbClr val="A4A3A4"/>
          </p15:clr>
        </p15:guide>
        <p15:guide id="2" pos="5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9BA1"/>
    <a:srgbClr val="61781F"/>
    <a:srgbClr val="CC6600"/>
    <a:srgbClr val="4795F3"/>
    <a:srgbClr val="6666FF"/>
    <a:srgbClr val="FF9933"/>
    <a:srgbClr val="56388D"/>
    <a:srgbClr val="1F5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4" autoAdjust="0"/>
    <p:restoredTop sz="88546" autoAdjust="0"/>
  </p:normalViewPr>
  <p:slideViewPr>
    <p:cSldViewPr snapToGrid="0" showGuides="1">
      <p:cViewPr varScale="1">
        <p:scale>
          <a:sx n="69" d="100"/>
          <a:sy n="69" d="100"/>
        </p:scale>
        <p:origin x="-474" y="-96"/>
      </p:cViewPr>
      <p:guideLst>
        <p:guide orient="horz" pos="3456"/>
        <p:guide pos="5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1980" y="30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75" cy="47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1" tIns="46336" rIns="92671" bIns="46336" numCol="1" anchor="t" anchorCtr="0" compatLnSpc="1">
            <a:prstTxWarp prst="textNoShape">
              <a:avLst/>
            </a:prstTxWarp>
          </a:bodyPr>
          <a:lstStyle>
            <a:lvl1pPr defTabSz="92624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2" y="0"/>
            <a:ext cx="3076775" cy="47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1" tIns="46336" rIns="92671" bIns="46336" numCol="1" anchor="t" anchorCtr="0" compatLnSpc="1">
            <a:prstTxWarp prst="textNoShape">
              <a:avLst/>
            </a:prstTxWarp>
          </a:bodyPr>
          <a:lstStyle>
            <a:lvl1pPr algn="r" defTabSz="92624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525"/>
            <a:ext cx="3076775" cy="47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1" tIns="46336" rIns="92671" bIns="46336" numCol="1" anchor="b" anchorCtr="0" compatLnSpc="1">
            <a:prstTxWarp prst="textNoShape">
              <a:avLst/>
            </a:prstTxWarp>
          </a:bodyPr>
          <a:lstStyle>
            <a:lvl1pPr defTabSz="926247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6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2" y="8915525"/>
            <a:ext cx="3076775" cy="471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1" tIns="46336" rIns="92671" bIns="46336" numCol="1" anchor="b" anchorCtr="0" compatLnSpc="1">
            <a:prstTxWarp prst="textNoShape">
              <a:avLst/>
            </a:prstTxWarp>
          </a:bodyPr>
          <a:lstStyle>
            <a:lvl1pPr algn="r" defTabSz="926247">
              <a:defRPr sz="1200"/>
            </a:lvl1pPr>
          </a:lstStyle>
          <a:p>
            <a:pPr>
              <a:defRPr/>
            </a:pPr>
            <a:fld id="{8ADBE22F-4C88-4A65-9D07-B4F9C1615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70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77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4" tIns="47212" rIns="94424" bIns="47212" numCol="1" anchor="t" anchorCtr="0" compatLnSpc="1">
            <a:prstTxWarp prst="textNoShape">
              <a:avLst/>
            </a:prstTxWarp>
          </a:bodyPr>
          <a:lstStyle>
            <a:lvl1pPr defTabSz="94390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2" y="0"/>
            <a:ext cx="3076775" cy="4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4" tIns="47212" rIns="94424" bIns="47212" numCol="1" anchor="t" anchorCtr="0" compatLnSpc="1">
            <a:prstTxWarp prst="textNoShape">
              <a:avLst/>
            </a:prstTxWarp>
          </a:bodyPr>
          <a:lstStyle>
            <a:lvl1pPr algn="r" defTabSz="94390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6438"/>
            <a:ext cx="4694237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891" y="4460167"/>
            <a:ext cx="5680693" cy="422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4" tIns="47212" rIns="94424" bIns="472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7127"/>
            <a:ext cx="3076775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4" tIns="47212" rIns="94424" bIns="47212" numCol="1" anchor="b" anchorCtr="0" compatLnSpc="1">
            <a:prstTxWarp prst="textNoShape">
              <a:avLst/>
            </a:prstTxWarp>
          </a:bodyPr>
          <a:lstStyle>
            <a:lvl1pPr defTabSz="943905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2" y="8917127"/>
            <a:ext cx="3076775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4" tIns="47212" rIns="94424" bIns="47212" numCol="1" anchor="b" anchorCtr="0" compatLnSpc="1">
            <a:prstTxWarp prst="textNoShape">
              <a:avLst/>
            </a:prstTxWarp>
          </a:bodyPr>
          <a:lstStyle>
            <a:lvl1pPr algn="r" defTabSz="943905">
              <a:defRPr sz="1200"/>
            </a:lvl1pPr>
          </a:lstStyle>
          <a:p>
            <a:pPr>
              <a:defRPr/>
            </a:pPr>
            <a:fld id="{17C64561-CD98-400B-A41C-120BE0EA52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34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B2FB2-31C1-4E1A-AF99-7CC607F61E32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91830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450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52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0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09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0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439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526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025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01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C64561-CD98-400B-A41C-120BE0EA526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1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solidFill>
            <a:srgbClr val="61781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085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85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61781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  <a:latin typeface="Arial Black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2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1F546E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6" y="6322530"/>
            <a:ext cx="347516" cy="486831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466924" y="6357581"/>
            <a:ext cx="1725152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Dubin </a:t>
            </a:r>
          </a:p>
          <a:p>
            <a:r>
              <a:rPr lang="en-US" sz="105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</a:t>
            </a:r>
            <a:r>
              <a:rPr lang="en-US" sz="1050" baseline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Consulting</a:t>
            </a:r>
            <a:endParaRPr lang="en-US" sz="105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" y="6435404"/>
            <a:ext cx="322495" cy="45178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321004" y="6464588"/>
            <a:ext cx="1725152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Dubin </a:t>
            </a:r>
          </a:p>
          <a:p>
            <a:r>
              <a:rPr lang="en-US" sz="105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Environmental</a:t>
            </a:r>
            <a:r>
              <a:rPr lang="en-US" sz="1050" baseline="0" dirty="0" smtClean="0">
                <a:solidFill>
                  <a:schemeClr val="accen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Consulting</a:t>
            </a:r>
            <a:endParaRPr lang="en-US" sz="1050" dirty="0">
              <a:solidFill>
                <a:schemeClr val="accen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solidFill>
            <a:srgbClr val="A7001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5" name="Picture 5" descr="Med_Horz_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024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024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A7001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5" descr="Med_Horz_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983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983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solidFill>
            <a:srgbClr val="CC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5" descr="Med_Horz_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0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40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CC66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solidFill>
            <a:srgbClr val="4D9BA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5" descr="Med_Horz_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3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43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4D9BA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191000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5" name="Picture 5" descr="Med_Horz_Blac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46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46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772400" cy="990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400">
                <a:solidFill>
                  <a:srgbClr val="8A9396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57900" y="1219200"/>
            <a:ext cx="28575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2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61781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07526" name="Rectangle 6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07537" name="Text Box 17"/>
          <p:cNvSpPr txBox="1">
            <a:spLocks noChangeArrowheads="1"/>
          </p:cNvSpPr>
          <p:nvPr userDrawn="1"/>
        </p:nvSpPr>
        <p:spPr bwMode="auto">
          <a:xfrm>
            <a:off x="2819400" y="6521450"/>
            <a:ext cx="632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Footer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3307538" name="Line 18"/>
          <p:cNvSpPr>
            <a:spLocks noChangeShapeType="1"/>
          </p:cNvSpPr>
          <p:nvPr userDrawn="1"/>
        </p:nvSpPr>
        <p:spPr bwMode="auto">
          <a:xfrm flipH="1" flipV="1">
            <a:off x="2733675" y="990600"/>
            <a:ext cx="0" cy="5867400"/>
          </a:xfrm>
          <a:prstGeom prst="line">
            <a:avLst/>
          </a:prstGeom>
          <a:noFill/>
          <a:ln w="19050">
            <a:solidFill>
              <a:srgbClr val="8A93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047" r:id="rId2"/>
    <p:sldLayoutId id="2147484048" r:id="rId3"/>
    <p:sldLayoutId id="2147484049" r:id="rId4"/>
    <p:sldLayoutId id="2147484050" r:id="rId5"/>
    <p:sldLayoutId id="2147484051" r:id="rId6"/>
    <p:sldLayoutId id="2147484052" r:id="rId7"/>
    <p:sldLayoutId id="2147484053" r:id="rId8"/>
    <p:sldLayoutId id="2147484054" r:id="rId9"/>
    <p:sldLayoutId id="2147484055" r:id="rId10"/>
    <p:sldLayoutId id="214748405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61781F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6178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686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1F546E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36871" name="Rectangle 7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  <p:sldLayoutId id="214748406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1F546E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1F546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137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A7001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01382" name="Rectangle 6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01418" name="Text Box 42"/>
          <p:cNvSpPr txBox="1">
            <a:spLocks noChangeArrowheads="1"/>
          </p:cNvSpPr>
          <p:nvPr userDrawn="1"/>
        </p:nvSpPr>
        <p:spPr bwMode="auto">
          <a:xfrm>
            <a:off x="2819400" y="6521450"/>
            <a:ext cx="632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Footer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3301419" name="Line 43"/>
          <p:cNvSpPr>
            <a:spLocks noChangeShapeType="1"/>
          </p:cNvSpPr>
          <p:nvPr userDrawn="1"/>
        </p:nvSpPr>
        <p:spPr bwMode="auto">
          <a:xfrm flipH="1" flipV="1">
            <a:off x="2733675" y="990600"/>
            <a:ext cx="0" cy="5867400"/>
          </a:xfrm>
          <a:prstGeom prst="line">
            <a:avLst/>
          </a:prstGeom>
          <a:noFill/>
          <a:ln w="19050">
            <a:solidFill>
              <a:srgbClr val="8A93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4104" name="Picture 44" descr="Med_Horz_Blac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068" r:id="rId2"/>
    <p:sldLayoutId id="2147484069" r:id="rId3"/>
    <p:sldLayoutId id="2147484070" r:id="rId4"/>
    <p:sldLayoutId id="2147484071" r:id="rId5"/>
    <p:sldLayoutId id="2147484072" r:id="rId6"/>
    <p:sldLayoutId id="2147484073" r:id="rId7"/>
    <p:sldLayoutId id="2147484074" r:id="rId8"/>
    <p:sldLayoutId id="2147484075" r:id="rId9"/>
    <p:sldLayoutId id="2147484076" r:id="rId10"/>
    <p:sldLayoutId id="214748407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A7001F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A7001F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28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97286" name="Rectangle 6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297289" name="Text Box 9"/>
          <p:cNvSpPr txBox="1">
            <a:spLocks noChangeArrowheads="1"/>
          </p:cNvSpPr>
          <p:nvPr userDrawn="1"/>
        </p:nvSpPr>
        <p:spPr bwMode="auto">
          <a:xfrm>
            <a:off x="2819400" y="6521450"/>
            <a:ext cx="632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Footer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3297290" name="Line 10"/>
          <p:cNvSpPr>
            <a:spLocks noChangeShapeType="1"/>
          </p:cNvSpPr>
          <p:nvPr userDrawn="1"/>
        </p:nvSpPr>
        <p:spPr bwMode="auto">
          <a:xfrm flipH="1" flipV="1">
            <a:off x="2733675" y="990600"/>
            <a:ext cx="0" cy="5867400"/>
          </a:xfrm>
          <a:prstGeom prst="line">
            <a:avLst/>
          </a:prstGeom>
          <a:noFill/>
          <a:ln w="19050">
            <a:solidFill>
              <a:srgbClr val="8A93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5128" name="Picture 11" descr="Med_Horz_Blac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1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7850" indent="-2349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chemeClr val="folHlink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7575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3325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9075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6275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3475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60675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7875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9270" name="Rectangle 6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39267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CC66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39272" name="Text Box 8"/>
          <p:cNvSpPr txBox="1">
            <a:spLocks noChangeArrowheads="1"/>
          </p:cNvSpPr>
          <p:nvPr userDrawn="1"/>
        </p:nvSpPr>
        <p:spPr bwMode="auto">
          <a:xfrm>
            <a:off x="2819400" y="6521450"/>
            <a:ext cx="632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Footer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3339273" name="Line 9"/>
          <p:cNvSpPr>
            <a:spLocks noChangeShapeType="1"/>
          </p:cNvSpPr>
          <p:nvPr userDrawn="1"/>
        </p:nvSpPr>
        <p:spPr bwMode="auto">
          <a:xfrm flipH="1" flipV="1">
            <a:off x="2733675" y="990600"/>
            <a:ext cx="0" cy="5867400"/>
          </a:xfrm>
          <a:prstGeom prst="line">
            <a:avLst/>
          </a:prstGeom>
          <a:noFill/>
          <a:ln w="19050">
            <a:solidFill>
              <a:srgbClr val="8A93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152" name="Picture 10" descr="Med_Horz_Blac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2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CC6600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2339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4D9BA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42342" name="Rectangle 6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42344" name="Text Box 8"/>
          <p:cNvSpPr txBox="1">
            <a:spLocks noChangeArrowheads="1"/>
          </p:cNvSpPr>
          <p:nvPr userDrawn="1"/>
        </p:nvSpPr>
        <p:spPr bwMode="auto">
          <a:xfrm>
            <a:off x="2819400" y="6521450"/>
            <a:ext cx="632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Footer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3342346" name="Line 10"/>
          <p:cNvSpPr>
            <a:spLocks noChangeShapeType="1"/>
          </p:cNvSpPr>
          <p:nvPr userDrawn="1"/>
        </p:nvSpPr>
        <p:spPr bwMode="auto">
          <a:xfrm flipH="1" flipV="1">
            <a:off x="2733675" y="990600"/>
            <a:ext cx="0" cy="5867400"/>
          </a:xfrm>
          <a:prstGeom prst="line">
            <a:avLst/>
          </a:prstGeom>
          <a:noFill/>
          <a:ln w="19050">
            <a:solidFill>
              <a:srgbClr val="8A93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176" name="Picture 11" descr="Med_Horz_Blac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3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4D9BA1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4D9BA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5411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87598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0" y="1219200"/>
            <a:ext cx="5867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45414" name="Rectangle 6"/>
          <p:cNvSpPr>
            <a:spLocks noChangeArrowheads="1"/>
          </p:cNvSpPr>
          <p:nvPr userDrawn="1"/>
        </p:nvSpPr>
        <p:spPr bwMode="auto">
          <a:xfrm>
            <a:off x="0" y="6454775"/>
            <a:ext cx="9144000" cy="430213"/>
          </a:xfrm>
          <a:prstGeom prst="rect">
            <a:avLst/>
          </a:prstGeom>
          <a:solidFill>
            <a:srgbClr val="8A939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345416" name="Text Box 8"/>
          <p:cNvSpPr txBox="1">
            <a:spLocks noChangeArrowheads="1"/>
          </p:cNvSpPr>
          <p:nvPr userDrawn="1"/>
        </p:nvSpPr>
        <p:spPr bwMode="auto">
          <a:xfrm>
            <a:off x="2819400" y="6521450"/>
            <a:ext cx="632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Footer</a:t>
            </a:r>
            <a:r>
              <a:rPr lang="en-US" sz="1400" dirty="0">
                <a:solidFill>
                  <a:schemeClr val="bg1"/>
                </a:solidFill>
              </a:rPr>
              <a:t> I </a:t>
            </a:r>
            <a:r>
              <a:rPr lang="en-US" sz="1400" dirty="0">
                <a:solidFill>
                  <a:schemeClr val="bg1"/>
                </a:solidFill>
                <a:latin typeface="Arial Narrow" pitchFamily="34" charset="0"/>
              </a:rPr>
              <a:t>Date</a:t>
            </a:r>
          </a:p>
        </p:txBody>
      </p:sp>
      <p:sp>
        <p:nvSpPr>
          <p:cNvPr id="3345417" name="Line 9"/>
          <p:cNvSpPr>
            <a:spLocks noChangeShapeType="1"/>
          </p:cNvSpPr>
          <p:nvPr userDrawn="1"/>
        </p:nvSpPr>
        <p:spPr bwMode="auto">
          <a:xfrm flipH="1" flipV="1">
            <a:off x="2733675" y="990600"/>
            <a:ext cx="0" cy="5867400"/>
          </a:xfrm>
          <a:prstGeom prst="line">
            <a:avLst/>
          </a:prstGeom>
          <a:noFill/>
          <a:ln w="19050">
            <a:solidFill>
              <a:srgbClr val="8A939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8200" name="Picture 10" descr="Med_Horz_Black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54775"/>
            <a:ext cx="2741613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2860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8A9396"/>
        </a:buClr>
        <a:buFont typeface="Arial" charset="0"/>
        <a:buChar char="–"/>
        <a:defRPr sz="2600">
          <a:solidFill>
            <a:schemeClr val="tx1"/>
          </a:solidFill>
          <a:latin typeface="+mn-lt"/>
        </a:defRPr>
      </a:lvl2pPr>
      <a:lvl3pPr marL="9144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1485900" indent="-17145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19431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4003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8575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314700" indent="-171450" algn="l" rtl="0" fontAlgn="base">
        <a:lnSpc>
          <a:spcPct val="85000"/>
        </a:lnSpc>
        <a:spcBef>
          <a:spcPct val="40000"/>
        </a:spcBef>
        <a:spcAft>
          <a:spcPct val="0"/>
        </a:spcAft>
        <a:buClr>
          <a:srgbClr val="8A93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0675" y="1962150"/>
            <a:ext cx="8823325" cy="1470025"/>
          </a:xfrm>
        </p:spPr>
        <p:txBody>
          <a:bodyPr/>
          <a:lstStyle/>
          <a:p>
            <a:pPr eaLnBrk="1" hangingPunct="1"/>
            <a:r>
              <a:rPr lang="en-US" sz="4800" dirty="0" smtClean="0"/>
              <a:t>Central Coast Region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Stormwater Control Measure Sizing Calculator</a:t>
            </a:r>
            <a:endParaRPr lang="en-US" dirty="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2896" y="4041056"/>
            <a:ext cx="7772400" cy="1126367"/>
          </a:xfrm>
        </p:spPr>
        <p:txBody>
          <a:bodyPr/>
          <a:lstStyle/>
          <a:p>
            <a:pPr algn="l" eaLnBrk="1" hangingPunct="1">
              <a:spcBef>
                <a:spcPts val="600"/>
              </a:spcBef>
            </a:pPr>
            <a:r>
              <a:rPr lang="en-US" sz="3600" dirty="0" smtClean="0"/>
              <a:t>Introduction and Instructions</a:t>
            </a:r>
          </a:p>
          <a:p>
            <a:pPr algn="l" eaLnBrk="1" hangingPunct="1"/>
            <a:r>
              <a:rPr lang="en-US" sz="3600" dirty="0" smtClean="0"/>
              <a:t>Version: 2/26/2014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716" y="1398368"/>
            <a:ext cx="7832454" cy="33741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 dirty="0" smtClean="0"/>
              <a:t>Launching Calculations and Viewing Results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46809" y="1612675"/>
            <a:ext cx="59106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Click here after you have entered/updated all DMAs and SCMs. Software runs SBUH model for each connected SCM.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05687" y="2495890"/>
            <a:ext cx="272566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Model results/minimum sizing is reported here. </a:t>
            </a:r>
            <a:br>
              <a:rPr lang="en-US" sz="1600" dirty="0" smtClean="0"/>
            </a:br>
            <a:r>
              <a:rPr lang="en-US" sz="1200" dirty="0" smtClean="0"/>
              <a:t>Note: Drain Time = 0 means the bioretention is dry before the 24 storm has ended (exfiltration &gt; inflow)</a:t>
            </a:r>
          </a:p>
        </p:txBody>
      </p:sp>
      <p:sp>
        <p:nvSpPr>
          <p:cNvPr id="29" name="Right Brace 28"/>
          <p:cNvSpPr/>
          <p:nvPr/>
        </p:nvSpPr>
        <p:spPr bwMode="auto">
          <a:xfrm>
            <a:off x="1682331" y="1688734"/>
            <a:ext cx="283353" cy="432655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>
            <a:off x="5911702" y="2732468"/>
            <a:ext cx="283353" cy="432655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ight Brace 30"/>
          <p:cNvSpPr/>
          <p:nvPr/>
        </p:nvSpPr>
        <p:spPr bwMode="auto">
          <a:xfrm rot="5400000">
            <a:off x="5097269" y="3214232"/>
            <a:ext cx="384854" cy="3710764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78879" y="5262041"/>
            <a:ext cx="3004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Self-Retaining Area tributary connections are reported here. If the Tributary Area Ratio &gt; 2 the cells turns red.</a:t>
            </a:r>
          </a:p>
        </p:txBody>
      </p:sp>
    </p:spTree>
    <p:extLst>
      <p:ext uri="{BB962C8B-B14F-4D97-AF65-F5344CB8AC3E}">
        <p14:creationId xmlns:p14="http://schemas.microsoft.com/office/powerpoint/2010/main" val="35967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 dirty="0" smtClean="0"/>
              <a:t>SBUH Model Worksheet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824601"/>
            <a:ext cx="8739768" cy="317270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15954" y="5399143"/>
            <a:ext cx="3223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SBUH runoff and routing calculations. Equations are visible to the user</a:t>
            </a: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3279360" y="2012667"/>
            <a:ext cx="286433" cy="6445542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98512" y="5404038"/>
            <a:ext cx="2193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Bioretention hydraulic calculations </a:t>
            </a:r>
          </a:p>
        </p:txBody>
      </p:sp>
      <p:sp>
        <p:nvSpPr>
          <p:cNvPr id="16" name="Right Brace 15"/>
          <p:cNvSpPr/>
          <p:nvPr/>
        </p:nvSpPr>
        <p:spPr bwMode="auto">
          <a:xfrm rot="5400000">
            <a:off x="7669844" y="4120890"/>
            <a:ext cx="250991" cy="2193654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09382" y="1077112"/>
            <a:ext cx="3353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Yellow-shaded cells are copied from “Project Information” sheet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9830" y="1077113"/>
            <a:ext cx="40756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Blue-shaded cells contains results that are copied to the “Project Information” sheet</a:t>
            </a: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8282764" y="1661887"/>
            <a:ext cx="609403" cy="1485350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>
            <a:off x="1915532" y="1682375"/>
            <a:ext cx="609403" cy="1485350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02688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99" y="1948406"/>
            <a:ext cx="8869680" cy="42835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 dirty="0" smtClean="0"/>
              <a:t>SCS, SBUH Equations Worksheet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52400" y="1135213"/>
            <a:ext cx="8109098" cy="672322"/>
          </a:xfrm>
        </p:spPr>
        <p:txBody>
          <a:bodyPr/>
          <a:lstStyle/>
          <a:p>
            <a:r>
              <a:rPr lang="en-US" sz="2000" dirty="0" smtClean="0"/>
              <a:t>Documents SCS rainfall distribution and equations used in hydrologic and hydraulic calculations</a:t>
            </a:r>
          </a:p>
        </p:txBody>
      </p:sp>
    </p:spTree>
    <p:extLst>
      <p:ext uri="{BB962C8B-B14F-4D97-AF65-F5344CB8AC3E}">
        <p14:creationId xmlns:p14="http://schemas.microsoft.com/office/powerpoint/2010/main" val="287656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838200"/>
          </a:xfrm>
        </p:spPr>
        <p:txBody>
          <a:bodyPr/>
          <a:lstStyle/>
          <a:p>
            <a:r>
              <a:rPr lang="en-US" dirty="0" smtClean="0"/>
              <a:t>Lookups, Constants Worksheet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263116" y="1443557"/>
            <a:ext cx="2222205" cy="2054554"/>
          </a:xfrm>
        </p:spPr>
        <p:txBody>
          <a:bodyPr/>
          <a:lstStyle/>
          <a:p>
            <a:r>
              <a:rPr lang="en-US" sz="2000" dirty="0" smtClean="0"/>
              <a:t>Contains lists of values used by combo boxes and constants used by SBUH model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72" y="1088757"/>
            <a:ext cx="4008472" cy="527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0229" y="1043716"/>
            <a:ext cx="4354033" cy="5029200"/>
          </a:xfrm>
        </p:spPr>
        <p:txBody>
          <a:bodyPr/>
          <a:lstStyle/>
          <a:p>
            <a:r>
              <a:rPr lang="en-US" sz="2000" dirty="0" smtClean="0"/>
              <a:t>Calculator is a MS Excel workbook with VBA code to guide data entry and hydraulic calculations</a:t>
            </a:r>
          </a:p>
          <a:p>
            <a:pPr lvl="1"/>
            <a:r>
              <a:rPr lang="en-US" sz="1800" b="1" i="1" dirty="0" smtClean="0"/>
              <a:t>Allow “Macros” when opening</a:t>
            </a:r>
          </a:p>
          <a:p>
            <a:r>
              <a:rPr lang="en-US" sz="2000" dirty="0" smtClean="0"/>
              <a:t>Worksheets are “protected” to prevent changes in format, row and column locations, etc., and to protect embedded equations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Cells are color-shaded to match their use: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yellow = data entry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blue = generated results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grayed-out = not used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Features and Notes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-3254" t="-5049" r="-4247" b="-5296"/>
          <a:stretch/>
        </p:blipFill>
        <p:spPr>
          <a:xfrm>
            <a:off x="4891670" y="1399514"/>
            <a:ext cx="3083237" cy="2294502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150" y="5151222"/>
            <a:ext cx="2041452" cy="10207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73048" y="5039781"/>
            <a:ext cx="1215399" cy="6556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85864" y="5819321"/>
            <a:ext cx="1219200" cy="6096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73048" y="4262095"/>
            <a:ext cx="1200150" cy="609600"/>
          </a:xfrm>
          <a:prstGeom prst="rect">
            <a:avLst/>
          </a:prstGeom>
        </p:spPr>
      </p:pic>
      <p:sp>
        <p:nvSpPr>
          <p:cNvPr id="12" name="Content Placeholder 1"/>
          <p:cNvSpPr txBox="1">
            <a:spLocks/>
          </p:cNvSpPr>
          <p:nvPr/>
        </p:nvSpPr>
        <p:spPr bwMode="auto">
          <a:xfrm>
            <a:off x="5275529" y="4178342"/>
            <a:ext cx="3636695" cy="93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8650" indent="-228600" algn="l" rtl="0" eaLnBrk="0" fontAlgn="base" hangingPunct="0">
              <a:lnSpc>
                <a:spcPct val="85000"/>
              </a:lnSpc>
              <a:spcBef>
                <a:spcPct val="20000"/>
              </a:spcBef>
              <a:spcAft>
                <a:spcPct val="0"/>
              </a:spcAft>
              <a:buClr>
                <a:srgbClr val="1F546E"/>
              </a:buClr>
              <a:buFont typeface="Arial" charset="0"/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914400" indent="-17145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3pPr>
            <a:lvl4pPr marL="1200150" indent="-17145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485900" indent="-171450" algn="l" rtl="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1943100" indent="-17145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400300" indent="-17145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857500" indent="-17145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314700" indent="-171450" algn="l" rtl="0" fontAlgn="base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1F546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Combo box/drop down lists are used wherever possible to guide data entry values:</a:t>
            </a:r>
          </a:p>
          <a:p>
            <a:endParaRPr lang="en-US" sz="2000" kern="0" dirty="0" smtClean="0"/>
          </a:p>
        </p:txBody>
      </p:sp>
      <p:sp>
        <p:nvSpPr>
          <p:cNvPr id="13" name="Right Brace 12"/>
          <p:cNvSpPr/>
          <p:nvPr/>
        </p:nvSpPr>
        <p:spPr bwMode="auto">
          <a:xfrm rot="10800000">
            <a:off x="3426613" y="4262095"/>
            <a:ext cx="194800" cy="609599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 rot="10800000">
            <a:off x="3426613" y="5041816"/>
            <a:ext cx="194800" cy="653640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10800000">
            <a:off x="3426611" y="5865577"/>
            <a:ext cx="194801" cy="563343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3654" y="1208568"/>
            <a:ext cx="6149165" cy="5029200"/>
          </a:xfrm>
        </p:spPr>
        <p:txBody>
          <a:bodyPr/>
          <a:lstStyle/>
          <a:p>
            <a:r>
              <a:rPr lang="en-US" sz="2400" dirty="0" smtClean="0"/>
              <a:t>Calculator contains four worksheets: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Project Information: </a:t>
            </a:r>
          </a:p>
          <a:p>
            <a:pPr lvl="2"/>
            <a:r>
              <a:rPr lang="en-US" sz="2200" dirty="0" smtClean="0"/>
              <a:t>Project site, DMA, SCM characterization and results summary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SBUH Model: </a:t>
            </a:r>
          </a:p>
          <a:p>
            <a:pPr lvl="2"/>
            <a:r>
              <a:rPr lang="en-US" sz="2200" dirty="0" smtClean="0"/>
              <a:t>Location where model calculations are performed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400" dirty="0" smtClean="0"/>
              <a:t>SCS, SBUH Equations: </a:t>
            </a:r>
          </a:p>
          <a:p>
            <a:pPr lvl="2"/>
            <a:r>
              <a:rPr lang="en-US" sz="2200" dirty="0" smtClean="0"/>
              <a:t>Reference equations used by Calculator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Lookups, Constants: </a:t>
            </a:r>
          </a:p>
          <a:p>
            <a:pPr lvl="2"/>
            <a:r>
              <a:rPr lang="en-US" dirty="0" smtClean="0"/>
              <a:t>Values used in drop down lists and equations</a:t>
            </a:r>
          </a:p>
          <a:p>
            <a:pPr lvl="1"/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Features and Notes (Cont.)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 bwMode="auto">
          <a:xfrm>
            <a:off x="6434352" y="1564295"/>
            <a:ext cx="322729" cy="1226371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70378" y="1439364"/>
            <a:ext cx="1731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Core of the user interface: </a:t>
            </a:r>
            <a:r>
              <a:rPr lang="en-US" dirty="0" smtClean="0"/>
              <a:t>Described in detail over the next 7 slides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 bwMode="auto">
          <a:xfrm>
            <a:off x="6434352" y="2827375"/>
            <a:ext cx="322729" cy="3222551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0378" y="3696840"/>
            <a:ext cx="1614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Background calculations: </a:t>
            </a:r>
          </a:p>
          <a:p>
            <a:r>
              <a:rPr lang="en-US" dirty="0" smtClean="0"/>
              <a:t>Described in the final 3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2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dirty="0" smtClean="0"/>
              <a:t>Project Information Worksheet Overview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 bwMode="auto">
          <a:xfrm>
            <a:off x="5420153" y="2173045"/>
            <a:ext cx="322729" cy="1249020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ight Brace 7"/>
          <p:cNvSpPr/>
          <p:nvPr/>
        </p:nvSpPr>
        <p:spPr bwMode="auto">
          <a:xfrm>
            <a:off x="5420152" y="3422065"/>
            <a:ext cx="322729" cy="1881172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5420149" y="5312862"/>
            <a:ext cx="322729" cy="930516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42878" y="2324565"/>
            <a:ext cx="3275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Enter project site location and characteristics using drainage planning documents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2878" y="3870115"/>
            <a:ext cx="33626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Drainage Management Areas. Iteratively add/remove and modify their characteristics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42878" y="5180068"/>
            <a:ext cx="2996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Define Stormwater Control Measure characteristics. Iteratively test different configurations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30" y="1086162"/>
            <a:ext cx="5337819" cy="515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7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dirty="0" smtClean="0"/>
              <a:t>Project Information Overview (Cont.)</a:t>
            </a:r>
            <a:endParaRPr lang="en-US" dirty="0"/>
          </a:p>
        </p:txBody>
      </p:sp>
      <p:sp>
        <p:nvSpPr>
          <p:cNvPr id="8" name="Right Brace 7"/>
          <p:cNvSpPr/>
          <p:nvPr/>
        </p:nvSpPr>
        <p:spPr bwMode="auto">
          <a:xfrm>
            <a:off x="6884894" y="3076686"/>
            <a:ext cx="322729" cy="1307239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2058" y="1638239"/>
            <a:ext cx="4050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After DMAs and SCMs are defined, click to launch sizing calculations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61412" y="2863565"/>
            <a:ext cx="17656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Calculator runs SBUH model and provides min. volume, depth and drainage time for each SCM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79993" y="5660773"/>
            <a:ext cx="4556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Calculator tracks </a:t>
            </a:r>
            <a:r>
              <a:rPr lang="en-US" dirty="0"/>
              <a:t>connections and tributary area </a:t>
            </a:r>
            <a:r>
              <a:rPr lang="en-US" dirty="0" smtClean="0"/>
              <a:t>ratio for each Self-Retaining Area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47" y="2333662"/>
            <a:ext cx="6391275" cy="294322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 flipH="1">
            <a:off x="1613648" y="2094964"/>
            <a:ext cx="1468410" cy="658994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ight Brace 18"/>
          <p:cNvSpPr/>
          <p:nvPr/>
        </p:nvSpPr>
        <p:spPr bwMode="auto">
          <a:xfrm rot="5400000">
            <a:off x="4890866" y="3735541"/>
            <a:ext cx="322729" cy="3520781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87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38" y="2255665"/>
            <a:ext cx="5952744" cy="2955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dirty="0" smtClean="0"/>
              <a:t>Project Information Table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31279" y="2379863"/>
            <a:ext cx="2275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Enter project name and location</a:t>
            </a:r>
          </a:p>
        </p:txBody>
      </p:sp>
      <p:sp>
        <p:nvSpPr>
          <p:cNvPr id="10" name="Right Brace 9"/>
          <p:cNvSpPr/>
          <p:nvPr/>
        </p:nvSpPr>
        <p:spPr bwMode="auto">
          <a:xfrm>
            <a:off x="6154792" y="3902722"/>
            <a:ext cx="322729" cy="1308502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521" y="3916740"/>
            <a:ext cx="2434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Summarize from your drainage plan. Calculator will compare these values to the DMAs you enter later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85012" y="3564167"/>
            <a:ext cx="26589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 design rainfall depth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16471" y="2979392"/>
            <a:ext cx="2627529" cy="584775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r>
              <a:rPr lang="en-US" sz="1600" dirty="0" smtClean="0"/>
              <a:t>Select: “Tier 2 – Treatment” or “Tier 3 – Retention”</a:t>
            </a:r>
          </a:p>
        </p:txBody>
      </p:sp>
      <p:cxnSp>
        <p:nvCxnSpPr>
          <p:cNvPr id="14" name="Straight Arrow Connector 13"/>
          <p:cNvCxnSpPr>
            <a:stCxn id="9" idx="1"/>
          </p:cNvCxnSpPr>
          <p:nvPr/>
        </p:nvCxnSpPr>
        <p:spPr bwMode="auto">
          <a:xfrm flipH="1">
            <a:off x="6018029" y="2672251"/>
            <a:ext cx="513250" cy="321896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13" idx="1"/>
          </p:cNvCxnSpPr>
          <p:nvPr/>
        </p:nvCxnSpPr>
        <p:spPr bwMode="auto">
          <a:xfrm flipH="1">
            <a:off x="6018029" y="3271780"/>
            <a:ext cx="498442" cy="210265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2" idx="1"/>
          </p:cNvCxnSpPr>
          <p:nvPr/>
        </p:nvCxnSpPr>
        <p:spPr bwMode="auto">
          <a:xfrm flipH="1">
            <a:off x="6018029" y="3733444"/>
            <a:ext cx="466983" cy="51655"/>
          </a:xfrm>
          <a:prstGeom prst="straightConnector1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467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dirty="0" smtClean="0"/>
              <a:t>DMA Characteristics Table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6770" y="3932623"/>
            <a:ext cx="173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Provide descriptive name</a:t>
            </a: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1042750" y="2898944"/>
            <a:ext cx="283353" cy="1735313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14013" y="3935485"/>
            <a:ext cx="11152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Enter DMA Area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72299" y="3935485"/>
            <a:ext cx="166931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Select: </a:t>
            </a:r>
          </a:p>
          <a:p>
            <a:r>
              <a:rPr lang="en-US" sz="1400" dirty="0" smtClean="0"/>
              <a:t>1) Self-Treating</a:t>
            </a:r>
          </a:p>
          <a:p>
            <a:r>
              <a:rPr lang="en-US" sz="1400" dirty="0" smtClean="0"/>
              <a:t>2) Self-Retaining </a:t>
            </a:r>
          </a:p>
          <a:p>
            <a:r>
              <a:rPr lang="en-US" sz="1400" dirty="0" smtClean="0"/>
              <a:t>3) Drains to SCM </a:t>
            </a:r>
          </a:p>
          <a:p>
            <a:r>
              <a:rPr lang="en-US" sz="1400" dirty="0" smtClean="0"/>
              <a:t>4) Drains to Self-Retaining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138" y="1977190"/>
            <a:ext cx="8486916" cy="1591983"/>
          </a:xfrm>
          <a:prstGeom prst="rect">
            <a:avLst/>
          </a:prstGeom>
        </p:spPr>
      </p:pic>
      <p:sp>
        <p:nvSpPr>
          <p:cNvPr id="15" name="Right Brace 14"/>
          <p:cNvSpPr/>
          <p:nvPr/>
        </p:nvSpPr>
        <p:spPr bwMode="auto">
          <a:xfrm rot="5400000">
            <a:off x="2685780" y="3021519"/>
            <a:ext cx="327492" cy="1531088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109605" y="3160681"/>
            <a:ext cx="333615" cy="1258887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3614" y="3923423"/>
            <a:ext cx="191097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Select: </a:t>
            </a:r>
          </a:p>
          <a:p>
            <a:r>
              <a:rPr lang="en-US" sz="1300" dirty="0" smtClean="0"/>
              <a:t>1) Roof</a:t>
            </a:r>
          </a:p>
          <a:p>
            <a:r>
              <a:rPr lang="en-US" sz="1300" dirty="0" smtClean="0"/>
              <a:t>2) Concrete/asphalt</a:t>
            </a:r>
          </a:p>
          <a:p>
            <a:r>
              <a:rPr lang="en-US" sz="1300" dirty="0" smtClean="0"/>
              <a:t>3) Grouted unit pavers</a:t>
            </a:r>
          </a:p>
          <a:p>
            <a:r>
              <a:rPr lang="en-US" sz="1300" dirty="0" smtClean="0"/>
              <a:t>4) Pervious concrete</a:t>
            </a:r>
          </a:p>
          <a:p>
            <a:r>
              <a:rPr lang="en-US" sz="1300" dirty="0" smtClean="0"/>
              <a:t>5) Porous asphalt</a:t>
            </a:r>
          </a:p>
          <a:p>
            <a:r>
              <a:rPr lang="en-US" sz="1300" dirty="0" smtClean="0"/>
              <a:t>6) Unit pavers in sand</a:t>
            </a:r>
          </a:p>
          <a:p>
            <a:r>
              <a:rPr lang="en-US" sz="1300" dirty="0" smtClean="0"/>
              <a:t>7) Open/porous pavers</a:t>
            </a:r>
          </a:p>
          <a:p>
            <a:r>
              <a:rPr lang="en-US" sz="1300" dirty="0" smtClean="0"/>
              <a:t>8) Crushed aggregate</a:t>
            </a:r>
          </a:p>
          <a:p>
            <a:r>
              <a:rPr lang="en-US" sz="1300" dirty="0" smtClean="0"/>
              <a:t>9) Turfblock</a:t>
            </a:r>
          </a:p>
          <a:p>
            <a:r>
              <a:rPr lang="en-US" sz="1300" dirty="0" smtClean="0"/>
              <a:t>10) Landscape</a:t>
            </a:r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5400391" y="3165191"/>
            <a:ext cx="333615" cy="1258887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95002" y="3950810"/>
            <a:ext cx="137739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impervious areas, select:</a:t>
            </a:r>
          </a:p>
          <a:p>
            <a:r>
              <a:rPr lang="en-US" sz="1300" dirty="0" smtClean="0"/>
              <a:t>1) New</a:t>
            </a:r>
          </a:p>
          <a:p>
            <a:r>
              <a:rPr lang="en-US" sz="1300" dirty="0" smtClean="0"/>
              <a:t>2) Replaced</a:t>
            </a:r>
          </a:p>
          <a:p>
            <a:r>
              <a:rPr lang="en-US" sz="1300" dirty="0" smtClean="0"/>
              <a:t>3) Replaced in </a:t>
            </a:r>
            <a:br>
              <a:rPr lang="en-US" sz="1300" dirty="0" smtClean="0"/>
            </a:br>
            <a:r>
              <a:rPr lang="en-US" sz="1300" dirty="0" smtClean="0"/>
              <a:t>    an Urban</a:t>
            </a:r>
            <a:br>
              <a:rPr lang="en-US" sz="1300" dirty="0" smtClean="0"/>
            </a:br>
            <a:r>
              <a:rPr lang="en-US" sz="1300" dirty="0" smtClean="0"/>
              <a:t>    Sustainability</a:t>
            </a:r>
            <a:br>
              <a:rPr lang="en-US" sz="1300" dirty="0" smtClean="0"/>
            </a:br>
            <a:r>
              <a:rPr lang="en-US" sz="1300" dirty="0" smtClean="0"/>
              <a:t>    Area </a:t>
            </a:r>
          </a:p>
        </p:txBody>
      </p:sp>
      <p:sp>
        <p:nvSpPr>
          <p:cNvPr id="22" name="Right Brace 21"/>
          <p:cNvSpPr/>
          <p:nvPr/>
        </p:nvSpPr>
        <p:spPr bwMode="auto">
          <a:xfrm rot="5400000">
            <a:off x="6792552" y="3087922"/>
            <a:ext cx="330072" cy="1416970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05448" y="3950810"/>
            <a:ext cx="137739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Select DMA connection for “Drains to SCM” and “Drains to Self-Retaining” DMA types:</a:t>
            </a:r>
          </a:p>
        </p:txBody>
      </p:sp>
      <p:sp>
        <p:nvSpPr>
          <p:cNvPr id="24" name="Right Brace 23"/>
          <p:cNvSpPr/>
          <p:nvPr/>
        </p:nvSpPr>
        <p:spPr bwMode="auto">
          <a:xfrm rot="5400000">
            <a:off x="8074419" y="3242739"/>
            <a:ext cx="333610" cy="1110873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ight Brace 24"/>
          <p:cNvSpPr/>
          <p:nvPr/>
        </p:nvSpPr>
        <p:spPr bwMode="auto">
          <a:xfrm rot="16200000">
            <a:off x="6113843" y="451641"/>
            <a:ext cx="333615" cy="2643259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17697" y="1042677"/>
            <a:ext cx="3515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Add or remove DMAs here: not by manually inserting/deleting rows</a:t>
            </a:r>
          </a:p>
        </p:txBody>
      </p:sp>
    </p:spTree>
    <p:extLst>
      <p:ext uri="{BB962C8B-B14F-4D97-AF65-F5344CB8AC3E}">
        <p14:creationId xmlns:p14="http://schemas.microsoft.com/office/powerpoint/2010/main" val="28709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dirty="0" smtClean="0"/>
              <a:t>DMA Characteristics Table (Cont.)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98594" y="3230862"/>
            <a:ext cx="17991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Compare the results to the values entered in the “Project Information” table</a:t>
            </a:r>
          </a:p>
        </p:txBody>
      </p:sp>
      <p:sp>
        <p:nvSpPr>
          <p:cNvPr id="10" name="Right Brace 9"/>
          <p:cNvSpPr/>
          <p:nvPr/>
        </p:nvSpPr>
        <p:spPr bwMode="auto">
          <a:xfrm>
            <a:off x="6018787" y="3176291"/>
            <a:ext cx="296953" cy="1419815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272144" y="1379763"/>
            <a:ext cx="4310490" cy="1278377"/>
          </a:xfrm>
        </p:spPr>
        <p:txBody>
          <a:bodyPr/>
          <a:lstStyle/>
          <a:p>
            <a:r>
              <a:rPr lang="en-US" dirty="0" smtClean="0"/>
              <a:t>Calculator summarizes DMA impervious and pervious area types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309" y="3176292"/>
            <a:ext cx="4992624" cy="1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59825" cy="838200"/>
          </a:xfrm>
        </p:spPr>
        <p:txBody>
          <a:bodyPr/>
          <a:lstStyle/>
          <a:p>
            <a:r>
              <a:rPr lang="en-US" dirty="0" smtClean="0"/>
              <a:t>SCM Characteristics Table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16770" y="3911357"/>
            <a:ext cx="1735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Provide descriptive name</a:t>
            </a:r>
          </a:p>
        </p:txBody>
      </p:sp>
      <p:sp>
        <p:nvSpPr>
          <p:cNvPr id="10" name="Right Brace 9"/>
          <p:cNvSpPr/>
          <p:nvPr/>
        </p:nvSpPr>
        <p:spPr bwMode="auto">
          <a:xfrm rot="5400000">
            <a:off x="1042750" y="2898944"/>
            <a:ext cx="283353" cy="1735313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20343" y="3914219"/>
            <a:ext cx="11152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Safely factor is computed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2083" y="3914219"/>
            <a:ext cx="1689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Select: </a:t>
            </a:r>
          </a:p>
          <a:p>
            <a:r>
              <a:rPr lang="en-US" sz="1400" dirty="0" smtClean="0"/>
              <a:t>1) Direct Infiltration</a:t>
            </a:r>
          </a:p>
          <a:p>
            <a:r>
              <a:rPr lang="en-US" sz="1400" dirty="0" smtClean="0"/>
              <a:t>2) Bioretention</a:t>
            </a: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2685780" y="3021519"/>
            <a:ext cx="327492" cy="1531088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ight Brace 16"/>
          <p:cNvSpPr/>
          <p:nvPr/>
        </p:nvSpPr>
        <p:spPr bwMode="auto">
          <a:xfrm rot="5400000">
            <a:off x="4109605" y="3160681"/>
            <a:ext cx="333615" cy="1258887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14239" y="3899560"/>
            <a:ext cx="128240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Select: </a:t>
            </a:r>
          </a:p>
          <a:p>
            <a:r>
              <a:rPr lang="en-US" sz="1300" dirty="0" smtClean="0"/>
              <a:t>1) HSG A/B</a:t>
            </a:r>
          </a:p>
          <a:p>
            <a:r>
              <a:rPr lang="en-US" sz="1300" dirty="0" smtClean="0"/>
              <a:t>2) HSG C/D</a:t>
            </a:r>
          </a:p>
          <a:p>
            <a:r>
              <a:rPr lang="en-US" sz="1300" dirty="0" smtClean="0"/>
              <a:t>3) Site-specific</a:t>
            </a:r>
          </a:p>
        </p:txBody>
      </p:sp>
      <p:sp>
        <p:nvSpPr>
          <p:cNvPr id="20" name="Right Brace 19"/>
          <p:cNvSpPr/>
          <p:nvPr/>
        </p:nvSpPr>
        <p:spPr bwMode="auto">
          <a:xfrm rot="5400000">
            <a:off x="5400391" y="3165191"/>
            <a:ext cx="333615" cy="1258887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9018" y="3906853"/>
            <a:ext cx="1670971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Reads selection on the left: </a:t>
            </a:r>
          </a:p>
          <a:p>
            <a:r>
              <a:rPr lang="en-US" sz="1400" dirty="0" smtClean="0"/>
              <a:t>A/B = 0.75 in/hr</a:t>
            </a:r>
          </a:p>
          <a:p>
            <a:r>
              <a:rPr lang="en-US" sz="1300" dirty="0" smtClean="0"/>
              <a:t>C/D = 0.25 in/hr </a:t>
            </a:r>
          </a:p>
          <a:p>
            <a:r>
              <a:rPr lang="en-US" sz="1300" dirty="0" smtClean="0"/>
              <a:t>Site-specific = </a:t>
            </a:r>
            <a:br>
              <a:rPr lang="en-US" sz="1300" dirty="0" smtClean="0"/>
            </a:br>
            <a:r>
              <a:rPr lang="en-US" sz="1300" dirty="0" smtClean="0"/>
              <a:t>    user-provided</a:t>
            </a:r>
          </a:p>
        </p:txBody>
      </p:sp>
      <p:sp>
        <p:nvSpPr>
          <p:cNvPr id="22" name="Right Brace 21"/>
          <p:cNvSpPr/>
          <p:nvPr/>
        </p:nvSpPr>
        <p:spPr bwMode="auto">
          <a:xfrm rot="5400000">
            <a:off x="6792552" y="3087922"/>
            <a:ext cx="330072" cy="1416970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720384" y="3908278"/>
            <a:ext cx="1106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Enter SCM plan area</a:t>
            </a:r>
          </a:p>
        </p:txBody>
      </p:sp>
      <p:sp>
        <p:nvSpPr>
          <p:cNvPr id="24" name="Right Brace 23"/>
          <p:cNvSpPr/>
          <p:nvPr/>
        </p:nvSpPr>
        <p:spPr bwMode="auto">
          <a:xfrm rot="5400000">
            <a:off x="8074419" y="3242739"/>
            <a:ext cx="333610" cy="1110873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ight Brace 24"/>
          <p:cNvSpPr/>
          <p:nvPr/>
        </p:nvSpPr>
        <p:spPr bwMode="auto">
          <a:xfrm rot="16200000">
            <a:off x="6113843" y="451641"/>
            <a:ext cx="333615" cy="2643259"/>
          </a:xfrm>
          <a:prstGeom prst="rightBrace">
            <a:avLst/>
          </a:prstGeom>
          <a:noFill/>
          <a:ln w="222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17697" y="1042677"/>
            <a:ext cx="3515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Add or remove SCMs here: not by manually inserting/deleting rows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769" y="1965106"/>
            <a:ext cx="8501583" cy="1596800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06136" y="5014707"/>
            <a:ext cx="5605566" cy="1471153"/>
          </a:xfrm>
        </p:spPr>
        <p:txBody>
          <a:bodyPr/>
          <a:lstStyle/>
          <a:p>
            <a:pPr marL="0" indent="0">
              <a:buNone/>
            </a:pPr>
            <a:r>
              <a:rPr lang="en-US" sz="1800" u="sng" dirty="0" smtClean="0"/>
              <a:t>Notes: </a:t>
            </a:r>
          </a:p>
          <a:p>
            <a:r>
              <a:rPr lang="en-US" sz="1800" dirty="0" smtClean="0"/>
              <a:t>You will need to enter SCMs here before you can “connect” DMAs to them</a:t>
            </a:r>
          </a:p>
          <a:p>
            <a:r>
              <a:rPr lang="en-US" sz="1800" dirty="0" smtClean="0"/>
              <a:t>You can iteratively modify SCM characteristics to test design concepts and fine tune your design</a:t>
            </a:r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7725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5_Custom Design">
  <a:themeElements>
    <a:clrScheme name="35_Custom Design 1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35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5_Custom Design 1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9_Custom Design">
  <a:themeElements>
    <a:clrScheme name="29_Custom Design 1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29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9_Custom Design 1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2_Custom Design">
  <a:themeElements>
    <a:clrScheme name="32_Custom Design 5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3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2_Custom Design 1">
        <a:dk1>
          <a:srgbClr val="000000"/>
        </a:dk1>
        <a:lt1>
          <a:srgbClr val="FFFFFF"/>
        </a:lt1>
        <a:dk2>
          <a:srgbClr val="BF3B00"/>
        </a:dk2>
        <a:lt2>
          <a:srgbClr val="CBCBCB"/>
        </a:lt2>
        <a:accent1>
          <a:srgbClr val="1F546E"/>
        </a:accent1>
        <a:accent2>
          <a:srgbClr val="817DAD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74719C"/>
        </a:accent6>
        <a:hlink>
          <a:srgbClr val="61781F"/>
        </a:hlink>
        <a:folHlink>
          <a:srgbClr val="72B7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_Custom Design 2">
        <a:dk1>
          <a:srgbClr val="000000"/>
        </a:dk1>
        <a:lt1>
          <a:srgbClr val="FFFFFF"/>
        </a:lt1>
        <a:dk2>
          <a:srgbClr val="BF3B00"/>
        </a:dk2>
        <a:lt2>
          <a:srgbClr val="CBCBCB"/>
        </a:lt2>
        <a:accent1>
          <a:srgbClr val="1F546E"/>
        </a:accent1>
        <a:accent2>
          <a:srgbClr val="A700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97001B"/>
        </a:accent6>
        <a:hlink>
          <a:srgbClr val="61781F"/>
        </a:hlink>
        <a:folHlink>
          <a:srgbClr val="4D9B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_Custom Design 3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817DAD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74719C"/>
        </a:accent6>
        <a:hlink>
          <a:srgbClr val="61781F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_Custom Design 4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72B7AB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67A69B"/>
        </a:accent6>
        <a:hlink>
          <a:srgbClr val="61781F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2_Custom Design 5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0_Custom Design">
  <a:themeElements>
    <a:clrScheme name="30_Custom Design 2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30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0_Custom Design 1">
        <a:dk1>
          <a:srgbClr val="000000"/>
        </a:dk1>
        <a:lt1>
          <a:srgbClr val="FFFFFF"/>
        </a:lt1>
        <a:dk2>
          <a:srgbClr val="BF3B00"/>
        </a:dk2>
        <a:lt2>
          <a:srgbClr val="CBCBCB"/>
        </a:lt2>
        <a:accent1>
          <a:srgbClr val="1F546E"/>
        </a:accent1>
        <a:accent2>
          <a:srgbClr val="817DAD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74719C"/>
        </a:accent6>
        <a:hlink>
          <a:srgbClr val="61781F"/>
        </a:hlink>
        <a:folHlink>
          <a:srgbClr val="72B7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0_Custom Design 2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3_Custom Design">
  <a:themeElements>
    <a:clrScheme name="33_Custom Design 1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33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3_Custom Design 1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4_Custom Design">
  <a:themeElements>
    <a:clrScheme name="34_Custom Design 5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34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4_Custom Design 1">
        <a:dk1>
          <a:srgbClr val="000000"/>
        </a:dk1>
        <a:lt1>
          <a:srgbClr val="FFFFFF"/>
        </a:lt1>
        <a:dk2>
          <a:srgbClr val="BF3B00"/>
        </a:dk2>
        <a:lt2>
          <a:srgbClr val="CBCBCB"/>
        </a:lt2>
        <a:accent1>
          <a:srgbClr val="1F546E"/>
        </a:accent1>
        <a:accent2>
          <a:srgbClr val="817DAD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74719C"/>
        </a:accent6>
        <a:hlink>
          <a:srgbClr val="61781F"/>
        </a:hlink>
        <a:folHlink>
          <a:srgbClr val="72B7A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4_Custom Design 2">
        <a:dk1>
          <a:srgbClr val="000000"/>
        </a:dk1>
        <a:lt1>
          <a:srgbClr val="FFFFFF"/>
        </a:lt1>
        <a:dk2>
          <a:srgbClr val="BF3B00"/>
        </a:dk2>
        <a:lt2>
          <a:srgbClr val="CBCBCB"/>
        </a:lt2>
        <a:accent1>
          <a:srgbClr val="1F546E"/>
        </a:accent1>
        <a:accent2>
          <a:srgbClr val="A700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97001B"/>
        </a:accent6>
        <a:hlink>
          <a:srgbClr val="61781F"/>
        </a:hlink>
        <a:folHlink>
          <a:srgbClr val="4D9B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4_Custom Design 3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817DAD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74719C"/>
        </a:accent6>
        <a:hlink>
          <a:srgbClr val="61781F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4_Custom Design 4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72B7AB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67A69B"/>
        </a:accent6>
        <a:hlink>
          <a:srgbClr val="61781F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4_Custom Design 5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6_Custom Design">
  <a:themeElements>
    <a:clrScheme name="36_Custom Design 1">
      <a:dk1>
        <a:srgbClr val="000000"/>
      </a:dk1>
      <a:lt1>
        <a:srgbClr val="FFFFFF"/>
      </a:lt1>
      <a:dk2>
        <a:srgbClr val="BF3B00"/>
      </a:dk2>
      <a:lt2>
        <a:srgbClr val="B7B7A9"/>
      </a:lt2>
      <a:accent1>
        <a:srgbClr val="1F546E"/>
      </a:accent1>
      <a:accent2>
        <a:srgbClr val="61781F"/>
      </a:accent2>
      <a:accent3>
        <a:srgbClr val="FFFFFF"/>
      </a:accent3>
      <a:accent4>
        <a:srgbClr val="000000"/>
      </a:accent4>
      <a:accent5>
        <a:srgbClr val="ABB3BA"/>
      </a:accent5>
      <a:accent6>
        <a:srgbClr val="576C1B"/>
      </a:accent6>
      <a:hlink>
        <a:srgbClr val="72B7AB"/>
      </a:hlink>
      <a:folHlink>
        <a:srgbClr val="817DAD"/>
      </a:folHlink>
    </a:clrScheme>
    <a:fontScheme name="36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6_Custom Design 1">
        <a:dk1>
          <a:srgbClr val="000000"/>
        </a:dk1>
        <a:lt1>
          <a:srgbClr val="FFFFFF"/>
        </a:lt1>
        <a:dk2>
          <a:srgbClr val="BF3B00"/>
        </a:dk2>
        <a:lt2>
          <a:srgbClr val="B7B7A9"/>
        </a:lt2>
        <a:accent1>
          <a:srgbClr val="1F546E"/>
        </a:accent1>
        <a:accent2>
          <a:srgbClr val="61781F"/>
        </a:accent2>
        <a:accent3>
          <a:srgbClr val="FFFFFF"/>
        </a:accent3>
        <a:accent4>
          <a:srgbClr val="000000"/>
        </a:accent4>
        <a:accent5>
          <a:srgbClr val="ABB3BA"/>
        </a:accent5>
        <a:accent6>
          <a:srgbClr val="576C1B"/>
        </a:accent6>
        <a:hlink>
          <a:srgbClr val="72B7AB"/>
        </a:hlink>
        <a:folHlink>
          <a:srgbClr val="817DA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16669</TotalTime>
  <Words>653</Words>
  <Application>Microsoft Office PowerPoint</Application>
  <PresentationFormat>On-screen Show (4:3)</PresentationFormat>
  <Paragraphs>106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35_Custom Design</vt:lpstr>
      <vt:lpstr>29_Custom Design</vt:lpstr>
      <vt:lpstr>32_Custom Design</vt:lpstr>
      <vt:lpstr>30_Custom Design</vt:lpstr>
      <vt:lpstr>33_Custom Design</vt:lpstr>
      <vt:lpstr>34_Custom Design</vt:lpstr>
      <vt:lpstr>36_Custom Design</vt:lpstr>
      <vt:lpstr>Central Coast Region Stormwater Control Measure Sizing Calculator</vt:lpstr>
      <vt:lpstr>Software Features and Notes</vt:lpstr>
      <vt:lpstr>Software Features and Notes (Cont.)</vt:lpstr>
      <vt:lpstr>Project Information Worksheet Overview</vt:lpstr>
      <vt:lpstr>Project Information Overview (Cont.)</vt:lpstr>
      <vt:lpstr>Project Information Table</vt:lpstr>
      <vt:lpstr>DMA Characteristics Table</vt:lpstr>
      <vt:lpstr>DMA Characteristics Table (Cont.)</vt:lpstr>
      <vt:lpstr>SCM Characteristics Table</vt:lpstr>
      <vt:lpstr>Launching Calculations and Viewing Results</vt:lpstr>
      <vt:lpstr>SBUH Model Worksheet</vt:lpstr>
      <vt:lpstr>SCS, SBUH Equations Worksheet</vt:lpstr>
      <vt:lpstr>Lookups, Constants Worksheet</vt:lpstr>
    </vt:vector>
  </TitlesOfParts>
  <Company>Brown and Caldwell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Beta Template Light 1</dc:title>
  <dc:creator>Tony</dc:creator>
  <cp:lastModifiedBy>Network Administrator</cp:lastModifiedBy>
  <cp:revision>603</cp:revision>
  <cp:lastPrinted>2013-11-15T01:20:54Z</cp:lastPrinted>
  <dcterms:created xsi:type="dcterms:W3CDTF">2006-08-25T16:19:09Z</dcterms:created>
  <dcterms:modified xsi:type="dcterms:W3CDTF">2014-03-03T22:49:43Z</dcterms:modified>
</cp:coreProperties>
</file>