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4" r:id="rId3"/>
    <p:sldId id="260" r:id="rId4"/>
    <p:sldId id="271" r:id="rId5"/>
    <p:sldId id="257" r:id="rId6"/>
    <p:sldId id="269" r:id="rId7"/>
    <p:sldId id="279" r:id="rId8"/>
    <p:sldId id="258" r:id="rId9"/>
    <p:sldId id="272" r:id="rId10"/>
    <p:sldId id="280" r:id="rId11"/>
    <p:sldId id="281" r:id="rId12"/>
    <p:sldId id="259" r:id="rId13"/>
    <p:sldId id="273" r:id="rId14"/>
    <p:sldId id="275" r:id="rId15"/>
    <p:sldId id="276" r:id="rId16"/>
    <p:sldId id="277" r:id="rId17"/>
    <p:sldId id="278" r:id="rId18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CC33"/>
    <a:srgbClr val="00CC00"/>
    <a:srgbClr val="FFCC00"/>
    <a:srgbClr val="00FF00"/>
    <a:srgbClr val="99FF66"/>
    <a:srgbClr val="FFFF66"/>
    <a:srgbClr val="21C5FF"/>
    <a:srgbClr val="FF505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1" autoAdjust="0"/>
    <p:restoredTop sz="88326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3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SCPDShare2\pdodge$\PSC%20Presentations%20&amp;%20Reports\!Master!%20Monthly%20Stat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Dodge\AppData\Local\Microsoft\Windows\INetCache\Content.Outlook\12PB8H9M\CFS%20By%20Priority%20All%20TIme%20(00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SCPDShare2\pdodge$\PSC%20Presentations%20&amp;%20Reports\!Master!%20Monthly%20Sta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vSCPDShare2\pdodge$\PSC%20Presentations%20&amp;%20Reports\!Master!%20Monthly%20Sta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vSCPDShare2\pdodge$\PSC%20Presentations%20&amp;%20Reports\!Master!%20Monthly%20Sta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vSCPDShare2\pdodge$\PSC%20Presentations%20&amp;%20Reports\!Master!%20Monthly%20Stat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vSCPDShare2\pdodge$\PSC%20Presentations%20&amp;%20Reports\!Master!%20Monthly%20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Sheet2!$B$41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Sheet2!$A$42:$A$46</c:f>
              <c:strCache>
                <c:ptCount val="5"/>
                <c:pt idx="0">
                  <c:v>Calls for Service</c:v>
                </c:pt>
                <c:pt idx="1">
                  <c:v>Adult Arrests</c:v>
                </c:pt>
                <c:pt idx="2">
                  <c:v>Citations</c:v>
                </c:pt>
                <c:pt idx="3">
                  <c:v>Traffic Citations</c:v>
                </c:pt>
                <c:pt idx="4">
                  <c:v>Reports Written</c:v>
                </c:pt>
              </c:strCache>
            </c:strRef>
          </c:cat>
          <c:val>
            <c:numRef>
              <c:f>Sheet2!$B$42:$B$46</c:f>
              <c:numCache>
                <c:formatCode>_(* #,##0_);_(* \(#,##0\);_(* "-"??_);_(@_)</c:formatCode>
                <c:ptCount val="5"/>
                <c:pt idx="0">
                  <c:v>94464</c:v>
                </c:pt>
                <c:pt idx="1">
                  <c:v>4445</c:v>
                </c:pt>
                <c:pt idx="2">
                  <c:v>7654</c:v>
                </c:pt>
                <c:pt idx="3">
                  <c:v>1523</c:v>
                </c:pt>
                <c:pt idx="4">
                  <c:v>16499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8A-4258-B20E-77E8EB0859F7}"/>
            </c:ext>
          </c:extLst>
        </c:ser>
        <c:ser>
          <c:idx val="1"/>
          <c:order val="1"/>
          <c:tx>
            <c:strRef>
              <c:f>Sheet2!$C$41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Sheet2!$A$42:$A$46</c:f>
              <c:strCache>
                <c:ptCount val="5"/>
                <c:pt idx="0">
                  <c:v>Calls for Service</c:v>
                </c:pt>
                <c:pt idx="1">
                  <c:v>Adult Arrests</c:v>
                </c:pt>
                <c:pt idx="2">
                  <c:v>Citations</c:v>
                </c:pt>
                <c:pt idx="3">
                  <c:v>Traffic Citations</c:v>
                </c:pt>
                <c:pt idx="4">
                  <c:v>Reports Written</c:v>
                </c:pt>
              </c:strCache>
            </c:strRef>
          </c:cat>
          <c:val>
            <c:numRef>
              <c:f>Sheet2!$C$42:$C$46</c:f>
              <c:numCache>
                <c:formatCode>_(* #,##0_);_(* \(#,##0\);_(* "-"??_);_(@_)</c:formatCode>
                <c:ptCount val="5"/>
                <c:pt idx="0">
                  <c:v>96576</c:v>
                </c:pt>
                <c:pt idx="1">
                  <c:v>4121</c:v>
                </c:pt>
                <c:pt idx="2">
                  <c:v>5772</c:v>
                </c:pt>
                <c:pt idx="3">
                  <c:v>2070</c:v>
                </c:pt>
                <c:pt idx="4">
                  <c:v>15067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8A-4258-B20E-77E8EB0859F7}"/>
            </c:ext>
          </c:extLst>
        </c:ser>
        <c:ser>
          <c:idx val="2"/>
          <c:order val="2"/>
          <c:tx>
            <c:strRef>
              <c:f>Sheet2!$D$41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Sheet2!$A$42:$A$46</c:f>
              <c:strCache>
                <c:ptCount val="5"/>
                <c:pt idx="0">
                  <c:v>Calls for Service</c:v>
                </c:pt>
                <c:pt idx="1">
                  <c:v>Adult Arrests</c:v>
                </c:pt>
                <c:pt idx="2">
                  <c:v>Citations</c:v>
                </c:pt>
                <c:pt idx="3">
                  <c:v>Traffic Citations</c:v>
                </c:pt>
                <c:pt idx="4">
                  <c:v>Reports Written</c:v>
                </c:pt>
              </c:strCache>
            </c:strRef>
          </c:cat>
          <c:val>
            <c:numRef>
              <c:f>Sheet2!$D$42:$D$46</c:f>
              <c:numCache>
                <c:formatCode>_(* #,##0_);_(* \(#,##0\);_(* "-"??_);_(@_)</c:formatCode>
                <c:ptCount val="5"/>
                <c:pt idx="0">
                  <c:v>93623</c:v>
                </c:pt>
                <c:pt idx="1">
                  <c:v>3395</c:v>
                </c:pt>
                <c:pt idx="2">
                  <c:v>3608</c:v>
                </c:pt>
                <c:pt idx="3">
                  <c:v>1483</c:v>
                </c:pt>
                <c:pt idx="4">
                  <c:v>22406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8A-4258-B20E-77E8EB0859F7}"/>
            </c:ext>
          </c:extLst>
        </c:ser>
        <c:ser>
          <c:idx val="3"/>
          <c:order val="3"/>
          <c:tx>
            <c:strRef>
              <c:f>Sheet2!$E$41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Sheet2!$A$42:$A$46</c:f>
              <c:strCache>
                <c:ptCount val="5"/>
                <c:pt idx="0">
                  <c:v>Calls for Service</c:v>
                </c:pt>
                <c:pt idx="1">
                  <c:v>Adult Arrests</c:v>
                </c:pt>
                <c:pt idx="2">
                  <c:v>Citations</c:v>
                </c:pt>
                <c:pt idx="3">
                  <c:v>Traffic Citations</c:v>
                </c:pt>
                <c:pt idx="4">
                  <c:v>Reports Written</c:v>
                </c:pt>
              </c:strCache>
            </c:strRef>
          </c:cat>
          <c:val>
            <c:numRef>
              <c:f>Sheet2!$E$42:$E$46</c:f>
              <c:numCache>
                <c:formatCode>_(* #,##0_);_(* \(#,##0\);_(* "-"??_);_(@_)</c:formatCode>
                <c:ptCount val="5"/>
                <c:pt idx="0">
                  <c:v>88822</c:v>
                </c:pt>
                <c:pt idx="1">
                  <c:v>3188</c:v>
                </c:pt>
                <c:pt idx="2">
                  <c:v>3102</c:v>
                </c:pt>
                <c:pt idx="3">
                  <c:v>1544</c:v>
                </c:pt>
                <c:pt idx="4">
                  <c:v>23360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8A-4258-B20E-77E8EB0859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83"/>
        <c:overlap val="-58"/>
        <c:axId val="93077504"/>
        <c:axId val="93079040"/>
      </c:barChart>
      <c:catAx>
        <c:axId val="9307750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93079040"/>
        <c:crosses val="autoZero"/>
        <c:auto val="1"/>
        <c:lblAlgn val="ctr"/>
        <c:lblOffset val="100"/>
        <c:noMultiLvlLbl val="0"/>
      </c:catAx>
      <c:valAx>
        <c:axId val="93079040"/>
        <c:scaling>
          <c:orientation val="minMax"/>
        </c:scaling>
        <c:delete val="1"/>
        <c:axPos val="b"/>
        <c:numFmt formatCode="_(* #,##0_);_(* \(#,##0\);_(* &quot;-&quot;??_);_(@_)" sourceLinked="1"/>
        <c:majorTickMark val="out"/>
        <c:minorTickMark val="none"/>
        <c:tickLblPos val="nextTo"/>
        <c:crossAx val="930775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Sheet2!$B$51</c:f>
              <c:strCache>
                <c:ptCount val="1"/>
                <c:pt idx="0">
                  <c:v>2021 Total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10EB-47C3-8E17-0FB92252AF1E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10EB-47C3-8E17-0FB92252AF1E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5-10EB-47C3-8E17-0FB92252AF1E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10EB-47C3-8E17-0FB92252AF1E}"/>
              </c:ext>
            </c:extLst>
          </c:dPt>
          <c:dPt>
            <c:idx val="5"/>
            <c:bubble3D val="0"/>
            <c:spPr>
              <a:solidFill>
                <a:srgbClr val="FFFF99"/>
              </a:solidFill>
            </c:spPr>
            <c:extLst>
              <c:ext xmlns:c16="http://schemas.microsoft.com/office/drawing/2014/chart" uri="{C3380CC4-5D6E-409C-BE32-E72D297353CC}">
                <c16:uniqueId val="{00000009-10EB-47C3-8E17-0FB92252AF1E}"/>
              </c:ext>
            </c:extLst>
          </c:dPt>
          <c:dPt>
            <c:idx val="6"/>
            <c:bubble3D val="0"/>
            <c:spPr>
              <a:solidFill>
                <a:srgbClr val="FFFF66"/>
              </a:solidFill>
            </c:spPr>
            <c:extLst>
              <c:ext xmlns:c16="http://schemas.microsoft.com/office/drawing/2014/chart" uri="{C3380CC4-5D6E-409C-BE32-E72D297353CC}">
                <c16:uniqueId val="{0000000B-10EB-47C3-8E17-0FB92252AF1E}"/>
              </c:ext>
            </c:extLst>
          </c:dPt>
          <c:dPt>
            <c:idx val="7"/>
            <c:bubble3D val="0"/>
            <c:spPr>
              <a:solidFill>
                <a:schemeClr val="accent3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D-10EB-47C3-8E17-0FB92252AF1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10EB-47C3-8E17-0FB92252AF1E}"/>
              </c:ext>
            </c:extLst>
          </c:dPt>
          <c:dPt>
            <c:idx val="9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1-10EB-47C3-8E17-0FB92252AF1E}"/>
              </c:ext>
            </c:extLst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10EB-47C3-8E17-0FB92252AF1E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10EB-47C3-8E17-0FB92252AF1E}"/>
                </c:ext>
              </c:extLst>
            </c:dLbl>
            <c:dLbl>
              <c:idx val="2"/>
              <c:layout>
                <c:manualLayout>
                  <c:x val="0.17077245930398596"/>
                  <c:y val="8.185645911908071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EB-47C3-8E17-0FB92252AF1E}"/>
                </c:ext>
              </c:extLst>
            </c:dLbl>
            <c:dLbl>
              <c:idx val="4"/>
              <c:layout>
                <c:manualLayout>
                  <c:x val="-0.13566982789842921"/>
                  <c:y val="-0.146377730631700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EB-47C3-8E17-0FB92252AF1E}"/>
                </c:ext>
              </c:extLst>
            </c:dLbl>
            <c:dLbl>
              <c:idx val="5"/>
              <c:layout>
                <c:manualLayout>
                  <c:x val="0.186147036024642"/>
                  <c:y val="-0.11011204481792718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EB-47C3-8E17-0FB92252AF1E}"/>
                </c:ext>
              </c:extLst>
            </c:dLbl>
            <c:dLbl>
              <c:idx val="6"/>
              <c:spPr/>
              <c:txPr>
                <a:bodyPr/>
                <a:lstStyle/>
                <a:p>
                  <a:pPr>
                    <a:defRPr sz="1800" b="1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10EB-47C3-8E17-0FB92252AF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Sheet2!$A$52:$A$61</c:f>
              <c:strCache>
                <c:ptCount val="10"/>
                <c:pt idx="0">
                  <c:v> Level 0</c:v>
                </c:pt>
                <c:pt idx="1">
                  <c:v> Level 1</c:v>
                </c:pt>
                <c:pt idx="2">
                  <c:v> Level 2</c:v>
                </c:pt>
                <c:pt idx="3">
                  <c:v> Level 3</c:v>
                </c:pt>
                <c:pt idx="4">
                  <c:v> Level 4</c:v>
                </c:pt>
                <c:pt idx="5">
                  <c:v> Level 5</c:v>
                </c:pt>
                <c:pt idx="6">
                  <c:v> Level 6</c:v>
                </c:pt>
                <c:pt idx="7">
                  <c:v> Level 7</c:v>
                </c:pt>
                <c:pt idx="8">
                  <c:v> Level 8</c:v>
                </c:pt>
                <c:pt idx="9">
                  <c:v>Level 9 </c:v>
                </c:pt>
              </c:strCache>
            </c:strRef>
          </c:cat>
          <c:val>
            <c:numRef>
              <c:f>Sheet2!$B$52:$B$61</c:f>
              <c:numCache>
                <c:formatCode>General</c:formatCode>
                <c:ptCount val="10"/>
                <c:pt idx="0">
                  <c:v>14</c:v>
                </c:pt>
                <c:pt idx="1">
                  <c:v>219</c:v>
                </c:pt>
                <c:pt idx="2">
                  <c:v>15</c:v>
                </c:pt>
                <c:pt idx="3">
                  <c:v>415</c:v>
                </c:pt>
                <c:pt idx="4">
                  <c:v>575</c:v>
                </c:pt>
                <c:pt idx="5">
                  <c:v>83</c:v>
                </c:pt>
                <c:pt idx="6">
                  <c:v>83</c:v>
                </c:pt>
                <c:pt idx="7">
                  <c:v>424</c:v>
                </c:pt>
                <c:pt idx="8">
                  <c:v>521</c:v>
                </c:pt>
                <c:pt idx="9">
                  <c:v>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0EB-47C3-8E17-0FB92252AF1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4"/>
                <c:pt idx="0">
                  <c:v>Homicide</c:v>
                </c:pt>
                <c:pt idx="1">
                  <c:v>Rape</c:v>
                </c:pt>
                <c:pt idx="2">
                  <c:v>Robbery</c:v>
                </c:pt>
                <c:pt idx="3">
                  <c:v>Aggravated Assault</c:v>
                </c:pt>
              </c:strCache>
            </c:strRef>
          </c:cat>
          <c:val>
            <c:numRef>
              <c:f>Sheet2!$B$2:$B$6</c:f>
              <c:numCache>
                <c:formatCode>General</c:formatCode>
                <c:ptCount val="4"/>
                <c:pt idx="0">
                  <c:v>2</c:v>
                </c:pt>
                <c:pt idx="1">
                  <c:v>35</c:v>
                </c:pt>
                <c:pt idx="2">
                  <c:v>65</c:v>
                </c:pt>
                <c:pt idx="3">
                  <c:v>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E0-4F08-AED6-EC7E8CF966D3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4"/>
                <c:pt idx="0">
                  <c:v>Homicide</c:v>
                </c:pt>
                <c:pt idx="1">
                  <c:v>Rape</c:v>
                </c:pt>
                <c:pt idx="2">
                  <c:v>Robbery</c:v>
                </c:pt>
                <c:pt idx="3">
                  <c:v>Aggravated Assault</c:v>
                </c:pt>
              </c:strCache>
            </c:strRef>
          </c:cat>
          <c:val>
            <c:numRef>
              <c:f>Sheet2!$C$2:$C$6</c:f>
              <c:numCache>
                <c:formatCode>General</c:formatCode>
                <c:ptCount val="4"/>
                <c:pt idx="0">
                  <c:v>0</c:v>
                </c:pt>
                <c:pt idx="1">
                  <c:v>29</c:v>
                </c:pt>
                <c:pt idx="2">
                  <c:v>88</c:v>
                </c:pt>
                <c:pt idx="3">
                  <c:v>272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E0-4F08-AED6-EC7E8CF966D3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4"/>
                <c:pt idx="0">
                  <c:v>Homicide</c:v>
                </c:pt>
                <c:pt idx="1">
                  <c:v>Rape</c:v>
                </c:pt>
                <c:pt idx="2">
                  <c:v>Robbery</c:v>
                </c:pt>
                <c:pt idx="3">
                  <c:v>Aggravated Assault</c:v>
                </c:pt>
              </c:strCache>
            </c:strRef>
          </c:cat>
          <c:val>
            <c:numRef>
              <c:f>Sheet2!$D$2:$D$6</c:f>
              <c:numCache>
                <c:formatCode>General</c:formatCode>
                <c:ptCount val="4"/>
                <c:pt idx="0">
                  <c:v>3</c:v>
                </c:pt>
                <c:pt idx="1">
                  <c:v>33</c:v>
                </c:pt>
                <c:pt idx="2">
                  <c:v>76</c:v>
                </c:pt>
                <c:pt idx="3">
                  <c:v>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E0-4F08-AED6-EC7E8CF966D3}"/>
            </c:ext>
          </c:extLst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4"/>
                <c:pt idx="0">
                  <c:v>Homicide</c:v>
                </c:pt>
                <c:pt idx="1">
                  <c:v>Rape</c:v>
                </c:pt>
                <c:pt idx="2">
                  <c:v>Robbery</c:v>
                </c:pt>
                <c:pt idx="3">
                  <c:v>Aggravated Assault</c:v>
                </c:pt>
              </c:strCache>
            </c:strRef>
          </c:cat>
          <c:val>
            <c:numRef>
              <c:f>Sheet2!$E$2:$E$6</c:f>
              <c:numCache>
                <c:formatCode>General</c:formatCode>
                <c:ptCount val="4"/>
                <c:pt idx="0">
                  <c:v>3</c:v>
                </c:pt>
                <c:pt idx="1">
                  <c:v>26</c:v>
                </c:pt>
                <c:pt idx="2">
                  <c:v>102</c:v>
                </c:pt>
                <c:pt idx="3">
                  <c:v>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DE0-4F08-AED6-EC7E8CF966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487168"/>
        <c:axId val="104497152"/>
      </c:barChart>
      <c:catAx>
        <c:axId val="10448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04497152"/>
        <c:crosses val="autoZero"/>
        <c:auto val="1"/>
        <c:lblAlgn val="ctr"/>
        <c:lblOffset val="100"/>
        <c:noMultiLvlLbl val="0"/>
      </c:catAx>
      <c:valAx>
        <c:axId val="104497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48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5.6886227544910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E4-4D90-94B3-B4B4A4784A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Sheet2!$A$17:$A$20</c:f>
              <c:strCache>
                <c:ptCount val="4"/>
                <c:pt idx="0">
                  <c:v>Burglary</c:v>
                </c:pt>
                <c:pt idx="1">
                  <c:v>Larceny</c:v>
                </c:pt>
                <c:pt idx="2">
                  <c:v>Auto Theft</c:v>
                </c:pt>
                <c:pt idx="3">
                  <c:v>Arson</c:v>
                </c:pt>
              </c:strCache>
            </c:strRef>
          </c:cat>
          <c:val>
            <c:numRef>
              <c:f>Sheet2!$B$17:$B$20</c:f>
              <c:numCache>
                <c:formatCode>_(* #,##0_);_(* \(#,##0\);_(* "-"??_);_(@_)</c:formatCode>
                <c:ptCount val="4"/>
                <c:pt idx="0" formatCode="General">
                  <c:v>338</c:v>
                </c:pt>
                <c:pt idx="1">
                  <c:v>2315</c:v>
                </c:pt>
                <c:pt idx="2" formatCode="General">
                  <c:v>254</c:v>
                </c:pt>
                <c:pt idx="3" formatCode="General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E4-4D90-94B3-B4B4A4784A11}"/>
            </c:ext>
          </c:extLst>
        </c:ser>
        <c:ser>
          <c:idx val="1"/>
          <c:order val="1"/>
          <c:tx>
            <c:strRef>
              <c:f>Sheet2!$C$16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Sheet2!$A$17:$A$20</c:f>
              <c:strCache>
                <c:ptCount val="4"/>
                <c:pt idx="0">
                  <c:v>Burglary</c:v>
                </c:pt>
                <c:pt idx="1">
                  <c:v>Larceny</c:v>
                </c:pt>
                <c:pt idx="2">
                  <c:v>Auto Theft</c:v>
                </c:pt>
                <c:pt idx="3">
                  <c:v>Arson</c:v>
                </c:pt>
              </c:strCache>
            </c:strRef>
          </c:cat>
          <c:val>
            <c:numRef>
              <c:f>Sheet2!$C$17:$C$20</c:f>
              <c:numCache>
                <c:formatCode>_(* #,##0_);_(* \(#,##0\);_(* "-"??_);_(@_)</c:formatCode>
                <c:ptCount val="4"/>
                <c:pt idx="0" formatCode="General">
                  <c:v>348</c:v>
                </c:pt>
                <c:pt idx="1">
                  <c:v>2363</c:v>
                </c:pt>
                <c:pt idx="2" formatCode="General">
                  <c:v>221</c:v>
                </c:pt>
                <c:pt idx="3" formatCode="General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E4-4D90-94B3-B4B4A4784A11}"/>
            </c:ext>
          </c:extLst>
        </c:ser>
        <c:ser>
          <c:idx val="2"/>
          <c:order val="2"/>
          <c:tx>
            <c:strRef>
              <c:f>Sheet2!$D$16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Sheet2!$A$17:$A$20</c:f>
              <c:strCache>
                <c:ptCount val="4"/>
                <c:pt idx="0">
                  <c:v>Burglary</c:v>
                </c:pt>
                <c:pt idx="1">
                  <c:v>Larceny</c:v>
                </c:pt>
                <c:pt idx="2">
                  <c:v>Auto Theft</c:v>
                </c:pt>
                <c:pt idx="3">
                  <c:v>Arson</c:v>
                </c:pt>
              </c:strCache>
            </c:strRef>
          </c:cat>
          <c:val>
            <c:numRef>
              <c:f>Sheet2!$D$17:$D$20</c:f>
              <c:numCache>
                <c:formatCode>_(* #,##0_);_(* \(#,##0\);_(* "-"??_);_(@_)</c:formatCode>
                <c:ptCount val="4"/>
                <c:pt idx="0" formatCode="General">
                  <c:v>267</c:v>
                </c:pt>
                <c:pt idx="1">
                  <c:v>1734</c:v>
                </c:pt>
                <c:pt idx="2" formatCode="General">
                  <c:v>236</c:v>
                </c:pt>
                <c:pt idx="3" formatCode="General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E4-4D90-94B3-B4B4A4784A11}"/>
            </c:ext>
          </c:extLst>
        </c:ser>
        <c:ser>
          <c:idx val="3"/>
          <c:order val="3"/>
          <c:tx>
            <c:strRef>
              <c:f>Sheet2!$E$16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5477707006369894E-3"/>
                  <c:y val="6.2874251497005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E4-4D90-94B3-B4B4A4784A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Sheet2!$A$17:$A$20</c:f>
              <c:strCache>
                <c:ptCount val="4"/>
                <c:pt idx="0">
                  <c:v>Burglary</c:v>
                </c:pt>
                <c:pt idx="1">
                  <c:v>Larceny</c:v>
                </c:pt>
                <c:pt idx="2">
                  <c:v>Auto Theft</c:v>
                </c:pt>
                <c:pt idx="3">
                  <c:v>Arson</c:v>
                </c:pt>
              </c:strCache>
            </c:strRef>
          </c:cat>
          <c:val>
            <c:numRef>
              <c:f>Sheet2!$E$17:$E$20</c:f>
              <c:numCache>
                <c:formatCode>_(* #,##0_);_(* \(#,##0\);_(* "-"??_);_(@_)</c:formatCode>
                <c:ptCount val="4"/>
                <c:pt idx="0" formatCode="General">
                  <c:v>246</c:v>
                </c:pt>
                <c:pt idx="1">
                  <c:v>1615</c:v>
                </c:pt>
                <c:pt idx="2" formatCode="General">
                  <c:v>209</c:v>
                </c:pt>
                <c:pt idx="3" formatCode="General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E4-4D90-94B3-B4B4A4784A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642048"/>
        <c:axId val="104643584"/>
      </c:barChart>
      <c:catAx>
        <c:axId val="10464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04643584"/>
        <c:crosses val="autoZero"/>
        <c:auto val="1"/>
        <c:lblAlgn val="ctr"/>
        <c:lblOffset val="100"/>
        <c:noMultiLvlLbl val="0"/>
      </c:catAx>
      <c:valAx>
        <c:axId val="104643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464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Sheet2!$B$28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Sheet2!$A$29:$A$37</c:f>
              <c:strCache>
                <c:ptCount val="9"/>
                <c:pt idx="0">
                  <c:v>Drug Abuse Violations</c:v>
                </c:pt>
                <c:pt idx="1">
                  <c:v>Intoxication</c:v>
                </c:pt>
                <c:pt idx="2">
                  <c:v>Vandalism</c:v>
                </c:pt>
                <c:pt idx="3">
                  <c:v>Aggressive Solicitation </c:v>
                </c:pt>
                <c:pt idx="4">
                  <c:v>Bike Theft </c:v>
                </c:pt>
                <c:pt idx="5">
                  <c:v>Illegal Camping Citations </c:v>
                </c:pt>
                <c:pt idx="6">
                  <c:v>Trespassing Citations </c:v>
                </c:pt>
                <c:pt idx="7">
                  <c:v>Conduct on Public Property Citations</c:v>
                </c:pt>
                <c:pt idx="8">
                  <c:v>Park Violations</c:v>
                </c:pt>
              </c:strCache>
            </c:strRef>
          </c:cat>
          <c:val>
            <c:numRef>
              <c:f>Sheet2!$B$29:$B$37</c:f>
              <c:numCache>
                <c:formatCode>_(* #,##0_);_(* \(#,##0\);_(* "-"??_);_(@_)</c:formatCode>
                <c:ptCount val="9"/>
                <c:pt idx="0">
                  <c:v>1688</c:v>
                </c:pt>
                <c:pt idx="1">
                  <c:v>1048</c:v>
                </c:pt>
                <c:pt idx="2">
                  <c:v>434</c:v>
                </c:pt>
                <c:pt idx="3">
                  <c:v>96</c:v>
                </c:pt>
                <c:pt idx="4">
                  <c:v>290</c:v>
                </c:pt>
                <c:pt idx="5">
                  <c:v>66</c:v>
                </c:pt>
                <c:pt idx="6">
                  <c:v>1903</c:v>
                </c:pt>
                <c:pt idx="7">
                  <c:v>333</c:v>
                </c:pt>
                <c:pt idx="8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86-4418-8646-DBC71B4B3139}"/>
            </c:ext>
          </c:extLst>
        </c:ser>
        <c:ser>
          <c:idx val="1"/>
          <c:order val="1"/>
          <c:tx>
            <c:strRef>
              <c:f>Sheet2!$C$28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Sheet2!$A$29:$A$37</c:f>
              <c:strCache>
                <c:ptCount val="9"/>
                <c:pt idx="0">
                  <c:v>Drug Abuse Violations</c:v>
                </c:pt>
                <c:pt idx="1">
                  <c:v>Intoxication</c:v>
                </c:pt>
                <c:pt idx="2">
                  <c:v>Vandalism</c:v>
                </c:pt>
                <c:pt idx="3">
                  <c:v>Aggressive Solicitation </c:v>
                </c:pt>
                <c:pt idx="4">
                  <c:v>Bike Theft </c:v>
                </c:pt>
                <c:pt idx="5">
                  <c:v>Illegal Camping Citations </c:v>
                </c:pt>
                <c:pt idx="6">
                  <c:v>Trespassing Citations </c:v>
                </c:pt>
                <c:pt idx="7">
                  <c:v>Conduct on Public Property Citations</c:v>
                </c:pt>
                <c:pt idx="8">
                  <c:v>Park Violations</c:v>
                </c:pt>
              </c:strCache>
            </c:strRef>
          </c:cat>
          <c:val>
            <c:numRef>
              <c:f>Sheet2!$C$29:$C$37</c:f>
              <c:numCache>
                <c:formatCode>_(* #,##0_);_(* \(#,##0\);_(* "-"??_);_(@_)</c:formatCode>
                <c:ptCount val="9"/>
                <c:pt idx="0">
                  <c:v>1526</c:v>
                </c:pt>
                <c:pt idx="1">
                  <c:v>951</c:v>
                </c:pt>
                <c:pt idx="2">
                  <c:v>538</c:v>
                </c:pt>
                <c:pt idx="3">
                  <c:v>6</c:v>
                </c:pt>
                <c:pt idx="4">
                  <c:v>198</c:v>
                </c:pt>
                <c:pt idx="5">
                  <c:v>0</c:v>
                </c:pt>
                <c:pt idx="6">
                  <c:v>919</c:v>
                </c:pt>
                <c:pt idx="7">
                  <c:v>338</c:v>
                </c:pt>
                <c:pt idx="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86-4418-8646-DBC71B4B3139}"/>
            </c:ext>
          </c:extLst>
        </c:ser>
        <c:ser>
          <c:idx val="2"/>
          <c:order val="2"/>
          <c:tx>
            <c:strRef>
              <c:f>Sheet2!$D$28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Sheet2!$A$29:$A$37</c:f>
              <c:strCache>
                <c:ptCount val="9"/>
                <c:pt idx="0">
                  <c:v>Drug Abuse Violations</c:v>
                </c:pt>
                <c:pt idx="1">
                  <c:v>Intoxication</c:v>
                </c:pt>
                <c:pt idx="2">
                  <c:v>Vandalism</c:v>
                </c:pt>
                <c:pt idx="3">
                  <c:v>Aggressive Solicitation </c:v>
                </c:pt>
                <c:pt idx="4">
                  <c:v>Bike Theft </c:v>
                </c:pt>
                <c:pt idx="5">
                  <c:v>Illegal Camping Citations </c:v>
                </c:pt>
                <c:pt idx="6">
                  <c:v>Trespassing Citations </c:v>
                </c:pt>
                <c:pt idx="7">
                  <c:v>Conduct on Public Property Citations</c:v>
                </c:pt>
                <c:pt idx="8">
                  <c:v>Park Violations</c:v>
                </c:pt>
              </c:strCache>
            </c:strRef>
          </c:cat>
          <c:val>
            <c:numRef>
              <c:f>Sheet2!$D$29:$D$37</c:f>
              <c:numCache>
                <c:formatCode>_(* #,##0_);_(* \(#,##0\);_(* "-"??_);_(@_)</c:formatCode>
                <c:ptCount val="9"/>
                <c:pt idx="0">
                  <c:v>1769</c:v>
                </c:pt>
                <c:pt idx="1">
                  <c:v>512</c:v>
                </c:pt>
                <c:pt idx="2">
                  <c:v>488</c:v>
                </c:pt>
                <c:pt idx="3">
                  <c:v>7</c:v>
                </c:pt>
                <c:pt idx="4">
                  <c:v>182</c:v>
                </c:pt>
                <c:pt idx="5">
                  <c:v>0</c:v>
                </c:pt>
                <c:pt idx="6">
                  <c:v>552</c:v>
                </c:pt>
                <c:pt idx="7">
                  <c:v>318</c:v>
                </c:pt>
                <c:pt idx="8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86-4418-8646-DBC71B4B3139}"/>
            </c:ext>
          </c:extLst>
        </c:ser>
        <c:ser>
          <c:idx val="3"/>
          <c:order val="3"/>
          <c:tx>
            <c:strRef>
              <c:f>Sheet2!$E$28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Sheet2!$A$29:$A$37</c:f>
              <c:strCache>
                <c:ptCount val="9"/>
                <c:pt idx="0">
                  <c:v>Drug Abuse Violations</c:v>
                </c:pt>
                <c:pt idx="1">
                  <c:v>Intoxication</c:v>
                </c:pt>
                <c:pt idx="2">
                  <c:v>Vandalism</c:v>
                </c:pt>
                <c:pt idx="3">
                  <c:v>Aggressive Solicitation </c:v>
                </c:pt>
                <c:pt idx="4">
                  <c:v>Bike Theft </c:v>
                </c:pt>
                <c:pt idx="5">
                  <c:v>Illegal Camping Citations </c:v>
                </c:pt>
                <c:pt idx="6">
                  <c:v>Trespassing Citations </c:v>
                </c:pt>
                <c:pt idx="7">
                  <c:v>Conduct on Public Property Citations</c:v>
                </c:pt>
                <c:pt idx="8">
                  <c:v>Park Violations</c:v>
                </c:pt>
              </c:strCache>
            </c:strRef>
          </c:cat>
          <c:val>
            <c:numRef>
              <c:f>Sheet2!$E$29:$E$37</c:f>
              <c:numCache>
                <c:formatCode>_(* #,##0_);_(* \(#,##0\);_(* "-"??_);_(@_)</c:formatCode>
                <c:ptCount val="9"/>
                <c:pt idx="0">
                  <c:v>1556</c:v>
                </c:pt>
                <c:pt idx="1">
                  <c:v>382</c:v>
                </c:pt>
                <c:pt idx="2">
                  <c:v>479</c:v>
                </c:pt>
                <c:pt idx="3">
                  <c:v>2</c:v>
                </c:pt>
                <c:pt idx="4">
                  <c:v>143</c:v>
                </c:pt>
                <c:pt idx="5">
                  <c:v>2</c:v>
                </c:pt>
                <c:pt idx="6">
                  <c:v>112</c:v>
                </c:pt>
                <c:pt idx="7">
                  <c:v>86</c:v>
                </c:pt>
                <c:pt idx="8">
                  <c:v>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86-4418-8646-DBC71B4B31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692352"/>
        <c:axId val="104702336"/>
      </c:barChart>
      <c:catAx>
        <c:axId val="104692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4702336"/>
        <c:crosses val="autoZero"/>
        <c:auto val="1"/>
        <c:lblAlgn val="ctr"/>
        <c:lblOffset val="100"/>
        <c:noMultiLvlLbl val="0"/>
      </c:catAx>
      <c:valAx>
        <c:axId val="104702336"/>
        <c:scaling>
          <c:orientation val="minMax"/>
        </c:scaling>
        <c:delete val="1"/>
        <c:axPos val="l"/>
        <c:numFmt formatCode="_(* #,##0_);_(* \(#,##0\);_(* &quot;-&quot;??_);_(@_)" sourceLinked="1"/>
        <c:majorTickMark val="none"/>
        <c:minorTickMark val="none"/>
        <c:tickLblPos val="nextTo"/>
        <c:crossAx val="1046923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800"/>
            </a:pPr>
            <a:endParaRPr lang="en-US"/>
          </a:p>
        </c:txPr>
      </c:dTable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'Bearcat Use'!$B$80</c:f>
              <c:strCache>
                <c:ptCount val="1"/>
                <c:pt idx="0">
                  <c:v>Count</c:v>
                </c:pt>
              </c:strCache>
            </c:strRef>
          </c:tx>
          <c:dLbls>
            <c:dLbl>
              <c:idx val="0"/>
              <c:layout>
                <c:manualLayout>
                  <c:x val="-0.18422086614173228"/>
                  <c:y val="7.49185501609869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9E-46F7-8922-92BB224F0D61}"/>
                </c:ext>
              </c:extLst>
            </c:dLbl>
            <c:dLbl>
              <c:idx val="1"/>
              <c:layout>
                <c:manualLayout>
                  <c:x val="0.1458181594488189"/>
                  <c:y val="-4.739541160593792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9E-46F7-8922-92BB224F0D61}"/>
                </c:ext>
              </c:extLst>
            </c:dLbl>
            <c:dLbl>
              <c:idx val="3"/>
              <c:layout>
                <c:manualLayout>
                  <c:x val="-1.330861220472441E-2"/>
                  <c:y val="1.308446768040634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9E-46F7-8922-92BB224F0D61}"/>
                </c:ext>
              </c:extLst>
            </c:dLbl>
            <c:dLbl>
              <c:idx val="4"/>
              <c:layout>
                <c:manualLayout>
                  <c:x val="-3.0858612204724408E-2"/>
                  <c:y val="-5.449754003421637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9E-46F7-8922-92BB224F0D61}"/>
                </c:ext>
              </c:extLst>
            </c:dLbl>
            <c:dLbl>
              <c:idx val="5"/>
              <c:layout>
                <c:manualLayout>
                  <c:x val="-9.9417322834645678E-3"/>
                  <c:y val="3.2569521927168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F9E-46F7-8922-92BB224F0D61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'Bearcat Use'!$A$81:$A$86</c:f>
              <c:strCache>
                <c:ptCount val="6"/>
                <c:pt idx="0">
                  <c:v>Maintenance Drives</c:v>
                </c:pt>
                <c:pt idx="1">
                  <c:v>SCPD Operations</c:v>
                </c:pt>
                <c:pt idx="2">
                  <c:v>SCSO Assistance</c:v>
                </c:pt>
                <c:pt idx="3">
                  <c:v>Training</c:v>
                </c:pt>
                <c:pt idx="4">
                  <c:v>US Marshalls Assistance</c:v>
                </c:pt>
                <c:pt idx="5">
                  <c:v>WPD Assistance</c:v>
                </c:pt>
              </c:strCache>
            </c:strRef>
          </c:cat>
          <c:val>
            <c:numRef>
              <c:f>'Bearcat Use'!$B$81:$B$86</c:f>
              <c:numCache>
                <c:formatCode>General</c:formatCode>
                <c:ptCount val="6"/>
                <c:pt idx="0">
                  <c:v>8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9E-46F7-8922-92BB224F0D61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AD103EF7-A0D3-4F1E-80AF-523464A5264A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5FE39929-0D40-4A88-8474-6DA6BCAD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9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0B30692F-7F96-473F-8ABE-F02B136E1620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349" y="4505660"/>
            <a:ext cx="5660378" cy="3687031"/>
          </a:xfrm>
          <a:prstGeom prst="rect">
            <a:avLst/>
          </a:prstGeom>
        </p:spPr>
        <p:txBody>
          <a:bodyPr vert="horz" lIns="92181" tIns="46090" rIns="92181" bIns="460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D1083D19-4A42-4326-B761-784C2165B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5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D19-4A42-4326-B761-784C2165BE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35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Details</a:t>
            </a:r>
            <a:r>
              <a:rPr lang="en-US" baseline="0" dirty="0"/>
              <a:t> in attached report.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D19-4A42-4326-B761-784C2165BEC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22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D19-4A42-4326-B761-784C2165BE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63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D19-4A42-4326-B761-784C2165BE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47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D19-4A42-4326-B761-784C2165BE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9320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D19-4A42-4326-B761-784C2165BE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82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D19-4A42-4326-B761-784C2165BE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42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D19-4A42-4326-B761-784C2165BE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7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2021 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the lowest set of larceny and burgs, 2020 being 1732 and 2021 being 1617.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D19-4A42-4326-B761-784C2165BEC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749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DRAFT</a:t>
            </a:r>
            <a:r>
              <a:rPr lang="en-US" baseline="0" dirty="0"/>
              <a:t> – waiting on FY2021 bike theft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3D19-4A42-4326-B761-784C2165BEC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39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06BFBC-6C4C-46F0-972D-ADD9F51EF3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B403-4C93-4072-8F2F-70365CA723DC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3139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FBC-6C4C-46F0-972D-ADD9F51EF3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B403-4C93-4072-8F2F-70365CA72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6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FBC-6C4C-46F0-972D-ADD9F51EF3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B403-4C93-4072-8F2F-70365CA723D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916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FBC-6C4C-46F0-972D-ADD9F51EF3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B403-4C93-4072-8F2F-70365CA72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5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FBC-6C4C-46F0-972D-ADD9F51EF3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B403-4C93-4072-8F2F-70365CA723D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457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FBC-6C4C-46F0-972D-ADD9F51EF3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B403-4C93-4072-8F2F-70365CA72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7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FBC-6C4C-46F0-972D-ADD9F51EF3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B403-4C93-4072-8F2F-70365CA72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8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FBC-6C4C-46F0-972D-ADD9F51EF3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B403-4C93-4072-8F2F-70365CA72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7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FBC-6C4C-46F0-972D-ADD9F51EF3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B403-4C93-4072-8F2F-70365CA72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5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FBC-6C4C-46F0-972D-ADD9F51EF3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B403-4C93-4072-8F2F-70365CA72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6BFBC-6C4C-46F0-972D-ADD9F51EF3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B403-4C93-4072-8F2F-70365CA723D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85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06BFBC-6C4C-46F0-972D-ADD9F51EF3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754B403-4C93-4072-8F2F-70365CA723D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3694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1" y="2505205"/>
            <a:ext cx="5426118" cy="1601961"/>
          </a:xfrm>
        </p:spPr>
        <p:txBody>
          <a:bodyPr>
            <a:norm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</a:rPr>
              <a:t>Public Safety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1" y="4960137"/>
            <a:ext cx="5181600" cy="1463040"/>
          </a:xfrm>
        </p:spPr>
        <p:txBody>
          <a:bodyPr>
            <a:normAutofit/>
          </a:bodyPr>
          <a:lstStyle/>
          <a:p>
            <a:pPr algn="r"/>
            <a:r>
              <a:rPr lang="en-US" sz="2000" dirty="0"/>
              <a:t>Report of Crime Statistics and Police Activities </a:t>
            </a:r>
          </a:p>
          <a:p>
            <a:pPr algn="r"/>
            <a:r>
              <a:rPr lang="en-US" sz="2000" dirty="0"/>
              <a:t>(January 1- December 31, 2021)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5450" y="4640006"/>
            <a:ext cx="1725318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856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crime</a:t>
            </a:r>
            <a:br>
              <a:rPr lang="en-US" dirty="0"/>
            </a:br>
            <a:r>
              <a:rPr lang="en-US" sz="5400" dirty="0"/>
              <a:t>Z-Score analysis for 2021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800" y="2209800"/>
            <a:ext cx="10590213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2335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 year crime snapshot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372154"/>
              </p:ext>
            </p:extLst>
          </p:nvPr>
        </p:nvGraphicFramePr>
        <p:xfrm>
          <a:off x="1146629" y="1832287"/>
          <a:ext cx="10668003" cy="4242184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12507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7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71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71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71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01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741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7715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8458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Date</a:t>
                      </a:r>
                      <a:endParaRPr lang="en-US" sz="3200" b="1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Homicide</a:t>
                      </a:r>
                      <a:endParaRPr lang="en-US" sz="3200" b="1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</a:rPr>
                        <a:t>Rape</a:t>
                      </a:r>
                      <a:endParaRPr lang="en-US" sz="3200" b="1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</a:rPr>
                        <a:t>Robbery</a:t>
                      </a:r>
                      <a:endParaRPr lang="en-US" sz="3200" b="1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</a:rPr>
                        <a:t>Agg Assault</a:t>
                      </a:r>
                      <a:endParaRPr lang="en-US" sz="3200" b="1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</a:rPr>
                        <a:t>Burglary</a:t>
                      </a:r>
                      <a:endParaRPr lang="en-US" sz="3200" b="1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</a:rPr>
                        <a:t>Larceny</a:t>
                      </a:r>
                      <a:endParaRPr lang="en-US" sz="3200" b="1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</a:rPr>
                        <a:t>Auto Theft</a:t>
                      </a:r>
                      <a:endParaRPr lang="en-US" sz="3200" b="1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</a:rPr>
                        <a:t>Arson</a:t>
                      </a:r>
                      <a:endParaRPr lang="en-US" sz="3200" b="1" dirty="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1/1/2012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33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83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313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527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2792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264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21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1/1/2013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33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82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278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546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2481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215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20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1/1/2014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63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109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351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420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2602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250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23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1/1/2015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44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116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337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431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2732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300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23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1/1/2016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45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106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366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354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2874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382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10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1/1/2017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57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103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248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412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2911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362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30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1/1/2018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34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66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289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336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2308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261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53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1/1/2019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0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27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84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285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365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2430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227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37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1/1/2020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31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76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207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265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1732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234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effectLst/>
                        </a:rPr>
                        <a:t>46</a:t>
                      </a:r>
                      <a:endParaRPr lang="en-US" sz="320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1/1/2021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28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102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282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246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1617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214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38</a:t>
                      </a:r>
                      <a:endParaRPr lang="en-US" sz="3200" dirty="0">
                        <a:effectLst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161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27342" y="1325491"/>
            <a:ext cx="10045873" cy="538750"/>
          </a:xfrm>
        </p:spPr>
        <p:txBody>
          <a:bodyPr>
            <a:noAutofit/>
          </a:bodyPr>
          <a:lstStyle/>
          <a:p>
            <a:r>
              <a:rPr lang="en-US" sz="5400" dirty="0"/>
              <a:t>Nuisance Crime Trends</a:t>
            </a:r>
            <a:br>
              <a:rPr lang="en-US" sz="3200" b="1" dirty="0"/>
            </a:br>
            <a:r>
              <a:rPr lang="en-US" sz="2400" b="1" cap="none" dirty="0"/>
              <a:t>From January – December, 2021, we saw </a:t>
            </a:r>
            <a:r>
              <a:rPr lang="en-US" sz="2400" b="1" cap="none" dirty="0">
                <a:solidFill>
                  <a:schemeClr val="tx1"/>
                </a:solidFill>
              </a:rPr>
              <a:t>a 27% annual decrease in Nuisance Crime arrests and citations.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9327239"/>
              </p:ext>
            </p:extLst>
          </p:nvPr>
        </p:nvGraphicFramePr>
        <p:xfrm>
          <a:off x="760165" y="2247440"/>
          <a:ext cx="11016866" cy="4285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536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Police department activities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2021Summary</a:t>
            </a:r>
          </a:p>
        </p:txBody>
      </p:sp>
    </p:spTree>
    <p:extLst>
      <p:ext uri="{BB962C8B-B14F-4D97-AF65-F5344CB8AC3E}">
        <p14:creationId xmlns:p14="http://schemas.microsoft.com/office/powerpoint/2010/main" val="1227829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Staffing update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94433"/>
              </p:ext>
            </p:extLst>
          </p:nvPr>
        </p:nvGraphicFramePr>
        <p:xfrm>
          <a:off x="1244600" y="2243666"/>
          <a:ext cx="5448300" cy="381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7834">
                <a:tc>
                  <a:txBody>
                    <a:bodyPr/>
                    <a:lstStyle/>
                    <a:p>
                      <a:r>
                        <a:rPr lang="en-US" sz="2400" dirty="0"/>
                        <a:t>Budgets</a:t>
                      </a:r>
                      <a:r>
                        <a:rPr lang="en-US" sz="2400" baseline="0" dirty="0"/>
                        <a:t> Sworn Staff Positions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931">
                <a:tc>
                  <a:txBody>
                    <a:bodyPr/>
                    <a:lstStyle/>
                    <a:p>
                      <a:r>
                        <a:rPr lang="en-US" sz="2400" dirty="0"/>
                        <a:t>Vacancies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931">
                <a:tc>
                  <a:txBody>
                    <a:bodyPr/>
                    <a:lstStyle/>
                    <a:p>
                      <a:r>
                        <a:rPr lang="en-US" sz="2400" dirty="0"/>
                        <a:t>Field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931">
                <a:tc>
                  <a:txBody>
                    <a:bodyPr/>
                    <a:lstStyle/>
                    <a:p>
                      <a:r>
                        <a:rPr lang="en-US" sz="2400" dirty="0"/>
                        <a:t>Police Academy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931">
                <a:tc>
                  <a:txBody>
                    <a:bodyPr/>
                    <a:lstStyle/>
                    <a:p>
                      <a:r>
                        <a:rPr lang="en-US" sz="2400" dirty="0"/>
                        <a:t>Injured/On Leave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8931">
                <a:tc>
                  <a:txBody>
                    <a:bodyPr/>
                    <a:lstStyle/>
                    <a:p>
                      <a:r>
                        <a:rPr lang="en-US" sz="2400" b="1" dirty="0"/>
                        <a:t>Total</a:t>
                      </a:r>
                      <a:r>
                        <a:rPr lang="en-US" sz="2400" b="1" baseline="0" dirty="0"/>
                        <a:t> Available 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9" t="24277" r="55713" b="17641"/>
          <a:stretch/>
        </p:blipFill>
        <p:spPr bwMode="auto">
          <a:xfrm>
            <a:off x="7950200" y="412773"/>
            <a:ext cx="2419167" cy="6147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517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affairs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733551"/>
              </p:ext>
            </p:extLst>
          </p:nvPr>
        </p:nvGraphicFramePr>
        <p:xfrm>
          <a:off x="1257300" y="2286000"/>
          <a:ext cx="9791700" cy="1358900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5466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2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39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39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 u="none" strike="noStrike" dirty="0">
                          <a:effectLst/>
                        </a:rPr>
                        <a:t> Formal Investigations</a:t>
                      </a:r>
                      <a:endParaRPr lang="en-US" sz="4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2018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2019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2020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u="sng" strike="noStrike" dirty="0">
                          <a:effectLst/>
                        </a:rPr>
                        <a:t>2021</a:t>
                      </a:r>
                      <a:endParaRPr lang="en-US" sz="32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50">
                <a:tc>
                  <a:txBody>
                    <a:bodyPr/>
                    <a:lstStyle/>
                    <a:p>
                      <a:pPr algn="l" fontAlgn="b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12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11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>
                          <a:effectLst/>
                        </a:rPr>
                        <a:t>13</a:t>
                      </a:r>
                      <a:endParaRPr lang="en-US" sz="3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u="none" strike="noStrike" dirty="0">
                          <a:effectLst/>
                        </a:rPr>
                        <a:t>14</a:t>
                      </a:r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7300" y="4241798"/>
            <a:ext cx="979170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/>
              <a:t>New in 2021:</a:t>
            </a:r>
          </a:p>
          <a:p>
            <a:pPr marL="571500" indent="-571500">
              <a:buFont typeface="Webdings" panose="05030102010509060703" pitchFamily="18" charset="2"/>
              <a:buChar char="a"/>
            </a:pPr>
            <a:r>
              <a:rPr lang="en-US" sz="4000" dirty="0"/>
              <a:t>External Investigators Utilized for Cases</a:t>
            </a:r>
          </a:p>
          <a:p>
            <a:pPr marL="571500" indent="-571500">
              <a:buFont typeface="Webdings" panose="05030102010509060703" pitchFamily="18" charset="2"/>
              <a:buChar char="a"/>
            </a:pPr>
            <a:r>
              <a:rPr lang="en-US" sz="4000" dirty="0"/>
              <a:t>New External Audit - Report Forthcoming</a:t>
            </a:r>
          </a:p>
        </p:txBody>
      </p:sp>
    </p:spTree>
    <p:extLst>
      <p:ext uri="{BB962C8B-B14F-4D97-AF65-F5344CB8AC3E}">
        <p14:creationId xmlns:p14="http://schemas.microsoft.com/office/powerpoint/2010/main" val="2213228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Bearcat activities – January-December 2021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862363"/>
              </p:ext>
            </p:extLst>
          </p:nvPr>
        </p:nvGraphicFramePr>
        <p:xfrm>
          <a:off x="698500" y="1720850"/>
          <a:ext cx="10160000" cy="4705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4776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2021 police initiatives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52600"/>
            <a:ext cx="10863072" cy="461917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Launch SCPD </a:t>
            </a:r>
            <a:r>
              <a:rPr lang="en-US" dirty="0" err="1"/>
              <a:t>Nextdoor</a:t>
            </a:r>
            <a:r>
              <a:rPr lang="en-US" dirty="0"/>
              <a:t> Platform (February)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Dignity Health partnered with SCPD to  provide officers with early COVID vaccines (February)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Three children were selected as honorary “Chief for the Day” (June)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Fix-It Ticket Sign Off Event (July)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BLM Vandalism Community Briefing (July)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Operation Sit the Bench, multi-agency response to criminal activities on the SL River. (August)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Westside Towing Operation (August)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Halloween Downtown Volunteer Trick or Treat Event (October)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Return of Traffic Enforcement (Motors) Unit (December)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 Smash and Grab Prevention  Evaluations (December)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94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CRIME STATISTICS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562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628" y="629222"/>
            <a:ext cx="10520172" cy="1499616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Work Volume:  annual Calls for Service decreased by 5%</a:t>
            </a:r>
            <a:br>
              <a:rPr lang="en-US" sz="3600" dirty="0"/>
            </a:br>
            <a:r>
              <a:rPr lang="en-US" sz="3600" dirty="0"/>
              <a:t>annual Arrests and Citations decreased by 5%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756966"/>
              </p:ext>
            </p:extLst>
          </p:nvPr>
        </p:nvGraphicFramePr>
        <p:xfrm>
          <a:off x="1173480" y="2072640"/>
          <a:ext cx="10393680" cy="4404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0932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Calls for Service by priority Jan-</a:t>
            </a:r>
            <a:r>
              <a:rPr lang="en-US" dirty="0" err="1"/>
              <a:t>dec</a:t>
            </a:r>
            <a:r>
              <a:rPr lang="en-US" dirty="0"/>
              <a:t>,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009172"/>
              </p:ext>
            </p:extLst>
          </p:nvPr>
        </p:nvGraphicFramePr>
        <p:xfrm>
          <a:off x="7639050" y="2339109"/>
          <a:ext cx="3811905" cy="3013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1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Priority Level Descriptions</a:t>
                      </a: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2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0, 1, or 2: First Priority; physical safety</a:t>
                      </a:r>
                      <a:r>
                        <a:rPr lang="en-US" sz="1600" b="0" u="none" strike="noStrike" baseline="0" dirty="0">
                          <a:effectLst/>
                        </a:rPr>
                        <a:t> </a:t>
                      </a:r>
                      <a:r>
                        <a:rPr lang="en-US" sz="1600" b="0" u="none" strike="noStrike" dirty="0">
                          <a:effectLst/>
                        </a:rPr>
                        <a:t>of </a:t>
                      </a:r>
                    </a:p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person in jeopardy, i.e. fights, robbery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441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3: Second Priority; criminal activity in </a:t>
                      </a:r>
                    </a:p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regards to property (non‐violent), i.e. in </a:t>
                      </a:r>
                    </a:p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progress vehicle theft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4, 5, or 6: Third Priority; not typically </a:t>
                      </a:r>
                    </a:p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criminal activity i.e.</a:t>
                      </a:r>
                      <a:r>
                        <a:rPr lang="en-US" sz="1600" b="0" u="none" strike="noStrike" baseline="0" dirty="0">
                          <a:effectLst/>
                        </a:rPr>
                        <a:t> </a:t>
                      </a:r>
                      <a:r>
                        <a:rPr lang="en-US" sz="1600" b="0" u="none" strike="noStrike" dirty="0">
                          <a:effectLst/>
                        </a:rPr>
                        <a:t>traffic problems, </a:t>
                      </a:r>
                    </a:p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suspicious persons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7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7, 8, or 9: Fourth Priority; informational in </a:t>
                      </a:r>
                    </a:p>
                    <a:p>
                      <a:pPr algn="l" fontAlgn="b"/>
                      <a:r>
                        <a:rPr lang="en-US" sz="1600" b="0" u="none" strike="noStrike" dirty="0">
                          <a:effectLst/>
                        </a:rPr>
                        <a:t>nature, i.e. loitering, loud music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5498475"/>
              </p:ext>
            </p:extLst>
          </p:nvPr>
        </p:nvGraphicFramePr>
        <p:xfrm>
          <a:off x="-1000124" y="1933575"/>
          <a:ext cx="9598818" cy="4762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7127058"/>
              </p:ext>
            </p:extLst>
          </p:nvPr>
        </p:nvGraphicFramePr>
        <p:xfrm>
          <a:off x="-1485900" y="1905000"/>
          <a:ext cx="9804400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191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753" y="537591"/>
            <a:ext cx="10319058" cy="149961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Overall 45% annual increase in Violent Crime in 2021</a:t>
            </a:r>
            <a:br>
              <a:rPr lang="en-US" sz="4000" dirty="0"/>
            </a:br>
            <a:r>
              <a:rPr lang="en-US" sz="4000" dirty="0"/>
              <a:t>after a dip in most crimes in 2020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305829"/>
              </p:ext>
            </p:extLst>
          </p:nvPr>
        </p:nvGraphicFramePr>
        <p:xfrm>
          <a:off x="633045" y="1916723"/>
          <a:ext cx="11132969" cy="4589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7820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Violent crime</a:t>
            </a:r>
            <a:br>
              <a:rPr lang="en-US" dirty="0"/>
            </a:br>
            <a:r>
              <a:rPr lang="en-US" sz="4000" dirty="0"/>
              <a:t>Z-Score analysis for 2021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06113" y="2489626"/>
            <a:ext cx="148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Rape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44600" y="2502752"/>
            <a:ext cx="148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Homicide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9518" y="2493227"/>
            <a:ext cx="148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Robbery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883651" y="2490052"/>
            <a:ext cx="287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Aggravated Assault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57" y="3086330"/>
            <a:ext cx="21336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703" y="3086330"/>
            <a:ext cx="2228850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04"/>
          <a:stretch/>
        </p:blipFill>
        <p:spPr bwMode="auto">
          <a:xfrm>
            <a:off x="6261023" y="3057569"/>
            <a:ext cx="2166881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551" y="3028994"/>
            <a:ext cx="21526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76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Violent crime</a:t>
            </a:r>
            <a:br>
              <a:rPr lang="en-US" dirty="0"/>
            </a:br>
            <a:r>
              <a:rPr lang="en-US" sz="5400" dirty="0"/>
              <a:t>Z-Score analysis for 2021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363" y="2279650"/>
            <a:ext cx="1081087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591800" y="2279650"/>
            <a:ext cx="965200" cy="4572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85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585216"/>
            <a:ext cx="10995024" cy="1499616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Overall 6% annual decrease in Property Crime in 2021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151123"/>
              </p:ext>
            </p:extLst>
          </p:nvPr>
        </p:nvGraphicFramePr>
        <p:xfrm>
          <a:off x="990600" y="1879600"/>
          <a:ext cx="10541000" cy="458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1582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364" y="735584"/>
            <a:ext cx="9720072" cy="1499616"/>
          </a:xfrm>
        </p:spPr>
        <p:txBody>
          <a:bodyPr/>
          <a:lstStyle/>
          <a:p>
            <a:r>
              <a:rPr lang="en-US" dirty="0"/>
              <a:t>Property crime</a:t>
            </a:r>
            <a:br>
              <a:rPr lang="en-US" dirty="0"/>
            </a:br>
            <a:r>
              <a:rPr lang="en-US" sz="4000" dirty="0"/>
              <a:t>Z-Score analysis for 2021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617074" y="2616042"/>
            <a:ext cx="1876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Arson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6667" y="2622471"/>
            <a:ext cx="1876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Burglary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23063" y="2659223"/>
            <a:ext cx="1876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Auto Theft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89410" y="2656127"/>
            <a:ext cx="18764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Larceny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3092194"/>
            <a:ext cx="2309387" cy="2267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4" y="3074033"/>
            <a:ext cx="2282587" cy="2303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983" y="3072617"/>
            <a:ext cx="2468879" cy="230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724" y="3074032"/>
            <a:ext cx="2393167" cy="2285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185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3607</TotalTime>
  <Words>564</Words>
  <Application>Microsoft Office PowerPoint</Application>
  <PresentationFormat>Widescreen</PresentationFormat>
  <Paragraphs>188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Tw Cen MT</vt:lpstr>
      <vt:lpstr>Tw Cen MT Condensed</vt:lpstr>
      <vt:lpstr>Webdings</vt:lpstr>
      <vt:lpstr>Wingdings 3</vt:lpstr>
      <vt:lpstr>Integral</vt:lpstr>
      <vt:lpstr>Public Safety Committee</vt:lpstr>
      <vt:lpstr>CRIME STATISTICS </vt:lpstr>
      <vt:lpstr>Work Volume:  annual Calls for Service decreased by 5% annual Arrests and Citations decreased by 5%</vt:lpstr>
      <vt:lpstr>Calls for Service by priority Jan-dec, 2021</vt:lpstr>
      <vt:lpstr>Overall 45% annual increase in Violent Crime in 2021 after a dip in most crimes in 2020</vt:lpstr>
      <vt:lpstr>Violent crime Z-Score analysis for 2021</vt:lpstr>
      <vt:lpstr>Violent crime Z-Score analysis for 2021</vt:lpstr>
      <vt:lpstr>Overall 6% annual decrease in Property Crime in 2021</vt:lpstr>
      <vt:lpstr>Property crime Z-Score analysis for 2021</vt:lpstr>
      <vt:lpstr>Property crime Z-Score analysis for 2021</vt:lpstr>
      <vt:lpstr>Ten year crime snapshot</vt:lpstr>
      <vt:lpstr>Nuisance Crime Trends From January – December, 2021, we saw a 27% annual decrease in Nuisance Crime arrests and citations.</vt:lpstr>
      <vt:lpstr>Police department activities</vt:lpstr>
      <vt:lpstr>Staffing update</vt:lpstr>
      <vt:lpstr>Internal affairs </vt:lpstr>
      <vt:lpstr>Bearcat activities – January-December 2021</vt:lpstr>
      <vt:lpstr>Other 2021 police initiatives</vt:lpstr>
    </vt:vector>
  </TitlesOfParts>
  <Company>COSC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Dodge</dc:creator>
  <cp:lastModifiedBy>Brody Bowden</cp:lastModifiedBy>
  <cp:revision>199</cp:revision>
  <cp:lastPrinted>2019-09-23T21:25:29Z</cp:lastPrinted>
  <dcterms:created xsi:type="dcterms:W3CDTF">2018-08-16T20:14:01Z</dcterms:created>
  <dcterms:modified xsi:type="dcterms:W3CDTF">2022-02-04T02:22:54Z</dcterms:modified>
</cp:coreProperties>
</file>