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3C_FA7F3F21.xml" ContentType="application/vnd.ms-powerpoint.comments+xml"/>
  <Override PartName="/ppt/ink/ink1.xml" ContentType="application/inkml+xml"/>
  <Override PartName="/ppt/comments/modernComment_121_6C448685.xml" ContentType="application/vnd.ms-powerpoint.comments+xml"/>
  <Override PartName="/ppt/comments/modernComment_144_9ED35CFA.xml" ContentType="application/vnd.ms-powerpoint.comment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omments/modernComment_11E_6873D842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5" r:id="rId5"/>
  </p:sldMasterIdLst>
  <p:notesMasterIdLst>
    <p:notesMasterId r:id="rId24"/>
  </p:notesMasterIdLst>
  <p:sldIdLst>
    <p:sldId id="260" r:id="rId6"/>
    <p:sldId id="258" r:id="rId7"/>
    <p:sldId id="316" r:id="rId8"/>
    <p:sldId id="321" r:id="rId9"/>
    <p:sldId id="322" r:id="rId10"/>
    <p:sldId id="289" r:id="rId11"/>
    <p:sldId id="323" r:id="rId12"/>
    <p:sldId id="324" r:id="rId13"/>
    <p:sldId id="325" r:id="rId14"/>
    <p:sldId id="267" r:id="rId15"/>
    <p:sldId id="270" r:id="rId16"/>
    <p:sldId id="271" r:id="rId17"/>
    <p:sldId id="292" r:id="rId18"/>
    <p:sldId id="286" r:id="rId19"/>
    <p:sldId id="287" r:id="rId20"/>
    <p:sldId id="288" r:id="rId21"/>
    <p:sldId id="327" r:id="rId22"/>
    <p:sldId id="32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8A9F3B-254F-2D73-E658-5A0F023D82A3}" name="Franziska Church" initials="FC" userId="S::f.church@fehrandpeers.com::1b60acc8-507b-4d69-be62-4d5447797f54" providerId="AD"/>
  <p188:author id="{CE332C91-79F8-F0AD-DA2F-566E023F7FF0}" name="Guest User" initials="GU" userId="S::urn:spo:anon#45b1e6e56f0f09e261f5cdc10fd797332c70d68a0ba6d3d8b752d420e0c00d3a::" providerId="AD"/>
  <p188:author id="{AFF268D4-D26D-2C9F-62BD-A7FD01FD8D97}" name="Alexandra Lee-Gardner" initials="ALG" userId="S::a.leegardner@fehrandpeers.com::6463ec4e-1927-4f44-b72c-94d673de6b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7DC8"/>
    <a:srgbClr val="8DA6D9"/>
    <a:srgbClr val="92B0D3"/>
    <a:srgbClr val="B1C2CF"/>
    <a:srgbClr val="D5DFE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8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fehrandpeers-my.sharepoint.com/personal/a_leegardner_fehrandpeers_com/Documents/Desktop/Alexandra/_Projects/West%20Cliff%20ADT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https://fehrandpeers-my.sharepoint.com/personal/a_leegardner_fehrandpeers_com/Documents/Desktop/Alexandra/_Projects/West%20Cliff%20ADT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https://fehrandpeers-my.sharepoint.com/personal/a_leegardner_fehrandpeers_com/Documents/Desktop/Alexandra/_Projects/West%20Cliff%20ADT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https://fehrandpeers-my.sharepoint.com/personal/a_leegardner_fehrandpeers_com/Documents/Desktop/Alexandra/_Projects/West%20Cliff%20ADT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https://fehrandpeers-my.sharepoint.com/personal/a_leegardner_fehrandpeers_com/Documents/Desktop/Alexandra/_Projects/West%20Cliff%20ADT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https://fehrandpeers-my.sharepoint.com/personal/a_leegardner_fehrandpeers_com/Documents/Desktop/Alexandra/_Projects/West%20Cliff%20AD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294189206533446E-2"/>
          <c:y val="0.10482397518504041"/>
          <c:w val="0.81547408456744896"/>
          <c:h val="0.68678489918922669"/>
        </c:manualLayout>
      </c:layout>
      <c:lineChart>
        <c:grouping val="standard"/>
        <c:varyColors val="0"/>
        <c:ser>
          <c:idx val="2"/>
          <c:order val="0"/>
          <c:tx>
            <c:strRef>
              <c:f>'\\fpainc.local\Dfs-ent-data\San Jose N Drive\Projects\_SJ23_Projects\SJ23_2219_West_Cliff_Traffic_Calming\Data\Counts\20230418_West Cliff Fehr and Peers Sharing\ADT\[23-080036-005-Oxford Class.xls]Data'!$D$1</c:f>
              <c:strCache>
                <c:ptCount val="1"/>
                <c:pt idx="0">
                  <c:v>EB 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[4]Data!$A$2:$A$25</c:f>
              <c:numCache>
                <c:formatCode>General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[4]Data!$D$2:$D$25</c:f>
              <c:numCache>
                <c:formatCode>General</c:formatCode>
                <c:ptCount val="24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11</c:v>
                </c:pt>
                <c:pt idx="7">
                  <c:v>32</c:v>
                </c:pt>
                <c:pt idx="8">
                  <c:v>43</c:v>
                </c:pt>
                <c:pt idx="9">
                  <c:v>79</c:v>
                </c:pt>
                <c:pt idx="10">
                  <c:v>77</c:v>
                </c:pt>
                <c:pt idx="11">
                  <c:v>108</c:v>
                </c:pt>
                <c:pt idx="12">
                  <c:v>139</c:v>
                </c:pt>
                <c:pt idx="13">
                  <c:v>137</c:v>
                </c:pt>
                <c:pt idx="14">
                  <c:v>112</c:v>
                </c:pt>
                <c:pt idx="15">
                  <c:v>133</c:v>
                </c:pt>
                <c:pt idx="16">
                  <c:v>122</c:v>
                </c:pt>
                <c:pt idx="17">
                  <c:v>136</c:v>
                </c:pt>
                <c:pt idx="18">
                  <c:v>71</c:v>
                </c:pt>
                <c:pt idx="19">
                  <c:v>29</c:v>
                </c:pt>
                <c:pt idx="20">
                  <c:v>32</c:v>
                </c:pt>
                <c:pt idx="21">
                  <c:v>26</c:v>
                </c:pt>
                <c:pt idx="22">
                  <c:v>16</c:v>
                </c:pt>
                <c:pt idx="2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44-4797-8F3C-29AC54A550A6}"/>
            </c:ext>
          </c:extLst>
        </c:ser>
        <c:ser>
          <c:idx val="3"/>
          <c:order val="1"/>
          <c:tx>
            <c:strRef>
              <c:f>'\\fpainc.local\Dfs-ent-data\San Jose N Drive\Projects\_SJ23_Projects\SJ23_2219_West_Cliff_Traffic_Calming\Data\Counts\20230418_West Cliff Fehr and Peers Sharing\ADT\[23-080036-005-Oxford Class.xls]Data'!$E$1</c:f>
              <c:strCache>
                <c:ptCount val="1"/>
                <c:pt idx="0">
                  <c:v>WB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[4]Data!$A$2:$A$25</c:f>
              <c:numCache>
                <c:formatCode>General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[4]Data!$E$2:$E$25</c:f>
              <c:numCache>
                <c:formatCode>General</c:formatCode>
                <c:ptCount val="24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9</c:v>
                </c:pt>
                <c:pt idx="7">
                  <c:v>22</c:v>
                </c:pt>
                <c:pt idx="8">
                  <c:v>33</c:v>
                </c:pt>
                <c:pt idx="9">
                  <c:v>45</c:v>
                </c:pt>
                <c:pt idx="10">
                  <c:v>86</c:v>
                </c:pt>
                <c:pt idx="11">
                  <c:v>100</c:v>
                </c:pt>
                <c:pt idx="12">
                  <c:v>97</c:v>
                </c:pt>
                <c:pt idx="13">
                  <c:v>94</c:v>
                </c:pt>
                <c:pt idx="14">
                  <c:v>90</c:v>
                </c:pt>
                <c:pt idx="15">
                  <c:v>94</c:v>
                </c:pt>
                <c:pt idx="16">
                  <c:v>88</c:v>
                </c:pt>
                <c:pt idx="17">
                  <c:v>132</c:v>
                </c:pt>
                <c:pt idx="18">
                  <c:v>41</c:v>
                </c:pt>
                <c:pt idx="19">
                  <c:v>28</c:v>
                </c:pt>
                <c:pt idx="20">
                  <c:v>18</c:v>
                </c:pt>
                <c:pt idx="21">
                  <c:v>26</c:v>
                </c:pt>
                <c:pt idx="22">
                  <c:v>12</c:v>
                </c:pt>
                <c:pt idx="2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44-4797-8F3C-29AC54A550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3309199"/>
        <c:axId val="1"/>
      </c:lineChart>
      <c:catAx>
        <c:axId val="82330919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of Day</a:t>
                </a:r>
              </a:p>
            </c:rich>
          </c:tx>
          <c:layout>
            <c:manualLayout>
              <c:xMode val="edge"/>
              <c:yMode val="edge"/>
              <c:x val="0.45371562783624014"/>
              <c:y val="0.91642276422764235"/>
            </c:manualLayout>
          </c:layout>
          <c:overlay val="0"/>
        </c:title>
        <c:numFmt formatCode="h:mm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Vehicles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23309199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532542468273858"/>
          <c:y val="1.7738345921545388E-2"/>
          <c:w val="0.27402138984963326"/>
          <c:h val="5.3215077605321508E-2"/>
        </c:manualLayout>
      </c:layout>
      <c:overlay val="0"/>
      <c:txPr>
        <a:bodyPr/>
        <a:lstStyle/>
        <a:p>
          <a:pPr>
            <a:defRPr sz="71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solidFill>
        <a:schemeClr val="tx2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546078744777418E-2"/>
          <c:y val="0.12910840152823838"/>
          <c:w val="0.81122219502920501"/>
          <c:h val="0.6739855876530445"/>
        </c:manualLayout>
      </c:layout>
      <c:lineChart>
        <c:grouping val="standard"/>
        <c:varyColors val="0"/>
        <c:ser>
          <c:idx val="2"/>
          <c:order val="0"/>
          <c:tx>
            <c:strRef>
              <c:f>'\\fpainc.local\Dfs-ent-data\San Jose N Drive\Projects\_SJ23_Projects\SJ23_2219_West_Cliff_Traffic_Calming\Data\Counts\20230418_West Cliff Fehr and Peers Sharing\ADT\[23-080036-004-Alta Class.xls]Data'!$D$1</c:f>
              <c:strCache>
                <c:ptCount val="1"/>
                <c:pt idx="0">
                  <c:v>EB 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[2]Data!$A$2:$A$25</c:f>
              <c:numCache>
                <c:formatCode>General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[2]Data!$D$2:$D$25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16</c:v>
                </c:pt>
                <c:pt idx="11">
                  <c:v>12</c:v>
                </c:pt>
                <c:pt idx="12">
                  <c:v>12</c:v>
                </c:pt>
                <c:pt idx="13">
                  <c:v>17</c:v>
                </c:pt>
                <c:pt idx="14">
                  <c:v>12</c:v>
                </c:pt>
                <c:pt idx="15">
                  <c:v>16</c:v>
                </c:pt>
                <c:pt idx="16">
                  <c:v>8</c:v>
                </c:pt>
                <c:pt idx="17">
                  <c:v>9</c:v>
                </c:pt>
                <c:pt idx="18">
                  <c:v>7</c:v>
                </c:pt>
                <c:pt idx="19">
                  <c:v>4</c:v>
                </c:pt>
                <c:pt idx="20">
                  <c:v>3</c:v>
                </c:pt>
                <c:pt idx="21">
                  <c:v>4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02-4D3C-A19E-B0F825CC1840}"/>
            </c:ext>
          </c:extLst>
        </c:ser>
        <c:ser>
          <c:idx val="3"/>
          <c:order val="1"/>
          <c:tx>
            <c:strRef>
              <c:f>'\\fpainc.local\Dfs-ent-data\San Jose N Drive\Projects\_SJ23_Projects\SJ23_2219_West_Cliff_Traffic_Calming\Data\Counts\20230418_West Cliff Fehr and Peers Sharing\ADT\[23-080036-004-Alta Class.xls]Data'!$E$1</c:f>
              <c:strCache>
                <c:ptCount val="1"/>
                <c:pt idx="0">
                  <c:v>WB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[2]Data!$A$2:$A$25</c:f>
              <c:numCache>
                <c:formatCode>General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[2]Data!$E$2:$E$25</c:f>
              <c:numCache>
                <c:formatCode>General</c:formatCode>
                <c:ptCount val="24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6</c:v>
                </c:pt>
                <c:pt idx="8">
                  <c:v>18</c:v>
                </c:pt>
                <c:pt idx="9">
                  <c:v>10</c:v>
                </c:pt>
                <c:pt idx="10">
                  <c:v>18</c:v>
                </c:pt>
                <c:pt idx="11">
                  <c:v>27</c:v>
                </c:pt>
                <c:pt idx="12">
                  <c:v>25</c:v>
                </c:pt>
                <c:pt idx="13">
                  <c:v>28</c:v>
                </c:pt>
                <c:pt idx="14">
                  <c:v>17</c:v>
                </c:pt>
                <c:pt idx="15">
                  <c:v>30</c:v>
                </c:pt>
                <c:pt idx="16">
                  <c:v>18</c:v>
                </c:pt>
                <c:pt idx="17">
                  <c:v>10</c:v>
                </c:pt>
                <c:pt idx="18">
                  <c:v>12</c:v>
                </c:pt>
                <c:pt idx="19">
                  <c:v>5</c:v>
                </c:pt>
                <c:pt idx="20">
                  <c:v>4</c:v>
                </c:pt>
                <c:pt idx="21">
                  <c:v>3</c:v>
                </c:pt>
                <c:pt idx="22">
                  <c:v>0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02-4D3C-A19E-B0F825CC1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1632767"/>
        <c:axId val="1"/>
      </c:lineChart>
      <c:catAx>
        <c:axId val="1331632767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of Day</a:t>
                </a:r>
              </a:p>
            </c:rich>
          </c:tx>
          <c:overlay val="0"/>
        </c:title>
        <c:numFmt formatCode="h:mm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0"/>
                  <a:t>Vehicles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31632767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317625778555132"/>
          <c:y val="2.5745205341268739E-2"/>
          <c:w val="0.27402138984963326"/>
          <c:h val="5.3215077605321508E-2"/>
        </c:manualLayout>
      </c:layout>
      <c:overlay val="0"/>
      <c:txPr>
        <a:bodyPr/>
        <a:lstStyle/>
        <a:p>
          <a:pPr>
            <a:defRPr sz="71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solidFill>
        <a:schemeClr val="tx2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96987759707613E-2"/>
          <c:y val="0.10673324371038985"/>
          <c:w val="0.83297360610297544"/>
          <c:h val="0.69369459915879927"/>
        </c:manualLayout>
      </c:layout>
      <c:lineChart>
        <c:grouping val="standard"/>
        <c:varyColors val="0"/>
        <c:ser>
          <c:idx val="2"/>
          <c:order val="0"/>
          <c:tx>
            <c:strRef>
              <c:f>'\\fpainc.local\Dfs-ent-data\San Jose N Drive\Projects\_SJ23_Projects\SJ23_2219_West_Cliff_Traffic_Calming\Data\Counts\20230418_West Cliff Fehr and Peers Sharing\ADT\[23-080036-003-Plateau Class.xls]Data'!$D$1</c:f>
              <c:strCache>
                <c:ptCount val="1"/>
                <c:pt idx="0">
                  <c:v>EB 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[6]Data!$A$2:$A$25</c:f>
              <c:numCache>
                <c:formatCode>General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[6]Data!$D$2:$D$25</c:f>
              <c:numCache>
                <c:formatCode>General</c:formatCode>
                <c:ptCount val="2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18</c:v>
                </c:pt>
                <c:pt idx="11">
                  <c:v>9</c:v>
                </c:pt>
                <c:pt idx="12">
                  <c:v>15</c:v>
                </c:pt>
                <c:pt idx="13">
                  <c:v>8</c:v>
                </c:pt>
                <c:pt idx="14">
                  <c:v>18</c:v>
                </c:pt>
                <c:pt idx="15">
                  <c:v>15</c:v>
                </c:pt>
                <c:pt idx="16">
                  <c:v>14</c:v>
                </c:pt>
                <c:pt idx="17">
                  <c:v>11</c:v>
                </c:pt>
                <c:pt idx="18">
                  <c:v>6</c:v>
                </c:pt>
                <c:pt idx="19">
                  <c:v>3</c:v>
                </c:pt>
                <c:pt idx="20">
                  <c:v>4</c:v>
                </c:pt>
                <c:pt idx="21">
                  <c:v>5</c:v>
                </c:pt>
                <c:pt idx="22">
                  <c:v>4</c:v>
                </c:pt>
                <c:pt idx="2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08-4898-B5C2-11020605F202}"/>
            </c:ext>
          </c:extLst>
        </c:ser>
        <c:ser>
          <c:idx val="3"/>
          <c:order val="1"/>
          <c:tx>
            <c:strRef>
              <c:f>'\\fpainc.local\Dfs-ent-data\San Jose N Drive\Projects\_SJ23_Projects\SJ23_2219_West_Cliff_Traffic_Calming\Data\Counts\20230418_West Cliff Fehr and Peers Sharing\ADT\[23-080036-003-Plateau Class.xls]Data'!$E$1</c:f>
              <c:strCache>
                <c:ptCount val="1"/>
                <c:pt idx="0">
                  <c:v>WB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[6]Data!$A$2:$A$25</c:f>
              <c:numCache>
                <c:formatCode>General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[6]Data!$E$2:$E$25</c:f>
              <c:numCache>
                <c:formatCode>General</c:formatCode>
                <c:ptCount val="24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5</c:v>
                </c:pt>
                <c:pt idx="9">
                  <c:v>11</c:v>
                </c:pt>
                <c:pt idx="10">
                  <c:v>10</c:v>
                </c:pt>
                <c:pt idx="11">
                  <c:v>12</c:v>
                </c:pt>
                <c:pt idx="12">
                  <c:v>13</c:v>
                </c:pt>
                <c:pt idx="13">
                  <c:v>7</c:v>
                </c:pt>
                <c:pt idx="14">
                  <c:v>11</c:v>
                </c:pt>
                <c:pt idx="15">
                  <c:v>14</c:v>
                </c:pt>
                <c:pt idx="16">
                  <c:v>12</c:v>
                </c:pt>
                <c:pt idx="17">
                  <c:v>6</c:v>
                </c:pt>
                <c:pt idx="18">
                  <c:v>7</c:v>
                </c:pt>
                <c:pt idx="19">
                  <c:v>7</c:v>
                </c:pt>
                <c:pt idx="20">
                  <c:v>7</c:v>
                </c:pt>
                <c:pt idx="21">
                  <c:v>3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08-4898-B5C2-11020605F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3305839"/>
        <c:axId val="1"/>
      </c:lineChart>
      <c:catAx>
        <c:axId val="82330583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of Day</a:t>
                </a:r>
              </a:p>
            </c:rich>
          </c:tx>
          <c:overlay val="0"/>
        </c:title>
        <c:numFmt formatCode="h:mm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0"/>
                  <a:t>Vehicles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23305839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012987012987002"/>
          <c:y val="3.4367156511729641E-2"/>
          <c:w val="0.27402138984963326"/>
          <c:h val="5.3215077605321508E-2"/>
        </c:manualLayout>
      </c:layout>
      <c:overlay val="0"/>
      <c:txPr>
        <a:bodyPr/>
        <a:lstStyle/>
        <a:p>
          <a:pPr>
            <a:defRPr sz="77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solidFill>
        <a:schemeClr val="tx2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294184021389854E-2"/>
          <c:y val="0.10082045730979858"/>
          <c:w val="0.83276338705325392"/>
          <c:h val="0.69385960705836403"/>
        </c:manualLayout>
      </c:layout>
      <c:lineChart>
        <c:grouping val="standard"/>
        <c:varyColors val="0"/>
        <c:ser>
          <c:idx val="2"/>
          <c:order val="0"/>
          <c:tx>
            <c:strRef>
              <c:f>'\\fpainc.local\Dfs-ent-data\San Jose N Drive\Projects\_SJ23_Projects\SJ23_2219_West_Cliff_Traffic_Calming\Data\Counts\20230418_West Cliff Fehr and Peers Sharing\ADT\[23-080036-002-Delaware Class.xls]Data'!$D$1</c:f>
              <c:strCache>
                <c:ptCount val="1"/>
                <c:pt idx="0">
                  <c:v>EB 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[5]Data!$A$2:$A$25</c:f>
              <c:numCache>
                <c:formatCode>General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[5]Data!$D$2:$D$25</c:f>
              <c:numCache>
                <c:formatCode>General</c:formatCode>
                <c:ptCount val="24"/>
                <c:pt idx="0">
                  <c:v>25</c:v>
                </c:pt>
                <c:pt idx="1">
                  <c:v>9</c:v>
                </c:pt>
                <c:pt idx="2">
                  <c:v>1</c:v>
                </c:pt>
                <c:pt idx="3">
                  <c:v>7</c:v>
                </c:pt>
                <c:pt idx="4">
                  <c:v>4</c:v>
                </c:pt>
                <c:pt idx="5">
                  <c:v>1</c:v>
                </c:pt>
                <c:pt idx="6">
                  <c:v>17</c:v>
                </c:pt>
                <c:pt idx="7">
                  <c:v>60</c:v>
                </c:pt>
                <c:pt idx="8">
                  <c:v>97</c:v>
                </c:pt>
                <c:pt idx="9">
                  <c:v>138</c:v>
                </c:pt>
                <c:pt idx="10">
                  <c:v>230</c:v>
                </c:pt>
                <c:pt idx="11">
                  <c:v>266</c:v>
                </c:pt>
                <c:pt idx="12">
                  <c:v>287</c:v>
                </c:pt>
                <c:pt idx="13">
                  <c:v>294</c:v>
                </c:pt>
                <c:pt idx="14">
                  <c:v>261</c:v>
                </c:pt>
                <c:pt idx="15">
                  <c:v>252</c:v>
                </c:pt>
                <c:pt idx="16">
                  <c:v>259</c:v>
                </c:pt>
                <c:pt idx="17">
                  <c:v>274</c:v>
                </c:pt>
                <c:pt idx="18">
                  <c:v>202</c:v>
                </c:pt>
                <c:pt idx="19">
                  <c:v>91</c:v>
                </c:pt>
                <c:pt idx="20">
                  <c:v>83</c:v>
                </c:pt>
                <c:pt idx="21">
                  <c:v>52</c:v>
                </c:pt>
                <c:pt idx="22">
                  <c:v>45</c:v>
                </c:pt>
                <c:pt idx="23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0-4658-9C21-6488620D8785}"/>
            </c:ext>
          </c:extLst>
        </c:ser>
        <c:ser>
          <c:idx val="3"/>
          <c:order val="1"/>
          <c:tx>
            <c:strRef>
              <c:f>'\\fpainc.local\Dfs-ent-data\San Jose N Drive\Projects\_SJ23_Projects\SJ23_2219_West_Cliff_Traffic_Calming\Data\Counts\20230418_West Cliff Fehr and Peers Sharing\ADT\[23-080036-002-Delaware Class.xls]Data'!$E$1</c:f>
              <c:strCache>
                <c:ptCount val="1"/>
                <c:pt idx="0">
                  <c:v>WB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[5]Data!$A$2:$A$25</c:f>
              <c:numCache>
                <c:formatCode>General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[5]Data!$E$2:$E$25</c:f>
              <c:numCache>
                <c:formatCode>General</c:formatCode>
                <c:ptCount val="24"/>
                <c:pt idx="0">
                  <c:v>8</c:v>
                </c:pt>
                <c:pt idx="1">
                  <c:v>13</c:v>
                </c:pt>
                <c:pt idx="2">
                  <c:v>2</c:v>
                </c:pt>
                <c:pt idx="3">
                  <c:v>3</c:v>
                </c:pt>
                <c:pt idx="4">
                  <c:v>7</c:v>
                </c:pt>
                <c:pt idx="5">
                  <c:v>5</c:v>
                </c:pt>
                <c:pt idx="6">
                  <c:v>22</c:v>
                </c:pt>
                <c:pt idx="7">
                  <c:v>51</c:v>
                </c:pt>
                <c:pt idx="8">
                  <c:v>144</c:v>
                </c:pt>
                <c:pt idx="9">
                  <c:v>214</c:v>
                </c:pt>
                <c:pt idx="10">
                  <c:v>294</c:v>
                </c:pt>
                <c:pt idx="11">
                  <c:v>240</c:v>
                </c:pt>
                <c:pt idx="12">
                  <c:v>308</c:v>
                </c:pt>
                <c:pt idx="13">
                  <c:v>272</c:v>
                </c:pt>
                <c:pt idx="14">
                  <c:v>272</c:v>
                </c:pt>
                <c:pt idx="15">
                  <c:v>269</c:v>
                </c:pt>
                <c:pt idx="16">
                  <c:v>253</c:v>
                </c:pt>
                <c:pt idx="17">
                  <c:v>253</c:v>
                </c:pt>
                <c:pt idx="18">
                  <c:v>169</c:v>
                </c:pt>
                <c:pt idx="19">
                  <c:v>105</c:v>
                </c:pt>
                <c:pt idx="20">
                  <c:v>87</c:v>
                </c:pt>
                <c:pt idx="21">
                  <c:v>59</c:v>
                </c:pt>
                <c:pt idx="22">
                  <c:v>55</c:v>
                </c:pt>
                <c:pt idx="23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0-4658-9C21-6488620D87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9114991"/>
        <c:axId val="1"/>
      </c:lineChart>
      <c:catAx>
        <c:axId val="191911499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of Day</a:t>
                </a:r>
              </a:p>
            </c:rich>
          </c:tx>
          <c:overlay val="0"/>
        </c:title>
        <c:numFmt formatCode="h:mm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0"/>
                  <a:t>Vehicles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919114991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185201431498309"/>
          <c:y val="2.59128939787505E-2"/>
          <c:w val="0.27402138984963326"/>
          <c:h val="5.3215077605321508E-2"/>
        </c:manualLayout>
      </c:layout>
      <c:overlay val="0"/>
      <c:txPr>
        <a:bodyPr/>
        <a:lstStyle/>
        <a:p>
          <a:pPr>
            <a:defRPr sz="71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solidFill>
        <a:schemeClr val="tx2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81443324257365E-2"/>
          <c:y val="0.12151520971186805"/>
          <c:w val="0.82612787303456225"/>
          <c:h val="0.66289808215104451"/>
        </c:manualLayout>
      </c:layout>
      <c:lineChart>
        <c:grouping val="standard"/>
        <c:varyColors val="0"/>
        <c:ser>
          <c:idx val="0"/>
          <c:order val="0"/>
          <c:tx>
            <c:strRef>
              <c:f>'[23-080036-006-Woodrow Class.xls]Data'!$B$1</c:f>
              <c:strCache>
                <c:ptCount val="1"/>
                <c:pt idx="0">
                  <c:v>NB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[3]Data!$A$2:$A$25</c:f>
              <c:numCache>
                <c:formatCode>h:mm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[3]Data!$B$2:$B$25</c:f>
              <c:numCache>
                <c:formatCode>General_)</c:formatCode>
                <c:ptCount val="24"/>
                <c:pt idx="0">
                  <c:v>12</c:v>
                </c:pt>
                <c:pt idx="1">
                  <c:v>8</c:v>
                </c:pt>
                <c:pt idx="2">
                  <c:v>5</c:v>
                </c:pt>
                <c:pt idx="3">
                  <c:v>1</c:v>
                </c:pt>
                <c:pt idx="4">
                  <c:v>7</c:v>
                </c:pt>
                <c:pt idx="5">
                  <c:v>7</c:v>
                </c:pt>
                <c:pt idx="6">
                  <c:v>13</c:v>
                </c:pt>
                <c:pt idx="7">
                  <c:v>46</c:v>
                </c:pt>
                <c:pt idx="8">
                  <c:v>120</c:v>
                </c:pt>
                <c:pt idx="9">
                  <c:v>160</c:v>
                </c:pt>
                <c:pt idx="10">
                  <c:v>265</c:v>
                </c:pt>
                <c:pt idx="11">
                  <c:v>250</c:v>
                </c:pt>
                <c:pt idx="12">
                  <c:v>273</c:v>
                </c:pt>
                <c:pt idx="13">
                  <c:v>273</c:v>
                </c:pt>
                <c:pt idx="14">
                  <c:v>269</c:v>
                </c:pt>
                <c:pt idx="15">
                  <c:v>260</c:v>
                </c:pt>
                <c:pt idx="16">
                  <c:v>255</c:v>
                </c:pt>
                <c:pt idx="17">
                  <c:v>350</c:v>
                </c:pt>
                <c:pt idx="18">
                  <c:v>150</c:v>
                </c:pt>
                <c:pt idx="19">
                  <c:v>61</c:v>
                </c:pt>
                <c:pt idx="20">
                  <c:v>61</c:v>
                </c:pt>
                <c:pt idx="21">
                  <c:v>50</c:v>
                </c:pt>
                <c:pt idx="22">
                  <c:v>39</c:v>
                </c:pt>
                <c:pt idx="23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0A-438E-A18B-29FA1666B22C}"/>
            </c:ext>
          </c:extLst>
        </c:ser>
        <c:ser>
          <c:idx val="1"/>
          <c:order val="1"/>
          <c:tx>
            <c:strRef>
              <c:f>'[23-080036-006-Woodrow Class.xls]Data'!$C$1</c:f>
              <c:strCache>
                <c:ptCount val="1"/>
                <c:pt idx="0">
                  <c:v>SB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[3]Data!$A$2:$A$25</c:f>
              <c:numCache>
                <c:formatCode>h:mm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[3]Data!$C$2:$C$25</c:f>
              <c:numCache>
                <c:formatCode>General_)</c:formatCode>
                <c:ptCount val="24"/>
                <c:pt idx="0">
                  <c:v>7</c:v>
                </c:pt>
                <c:pt idx="1">
                  <c:v>3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12</c:v>
                </c:pt>
                <c:pt idx="7">
                  <c:v>50</c:v>
                </c:pt>
                <c:pt idx="8">
                  <c:v>61</c:v>
                </c:pt>
                <c:pt idx="9">
                  <c:v>97</c:v>
                </c:pt>
                <c:pt idx="10">
                  <c:v>98</c:v>
                </c:pt>
                <c:pt idx="11">
                  <c:v>128</c:v>
                </c:pt>
                <c:pt idx="12">
                  <c:v>132</c:v>
                </c:pt>
                <c:pt idx="13">
                  <c:v>121</c:v>
                </c:pt>
                <c:pt idx="14">
                  <c:v>139</c:v>
                </c:pt>
                <c:pt idx="15">
                  <c:v>174</c:v>
                </c:pt>
                <c:pt idx="16">
                  <c:v>134</c:v>
                </c:pt>
                <c:pt idx="17">
                  <c:v>129</c:v>
                </c:pt>
                <c:pt idx="18">
                  <c:v>74</c:v>
                </c:pt>
                <c:pt idx="19">
                  <c:v>35</c:v>
                </c:pt>
                <c:pt idx="20">
                  <c:v>30</c:v>
                </c:pt>
                <c:pt idx="21">
                  <c:v>21</c:v>
                </c:pt>
                <c:pt idx="22">
                  <c:v>24</c:v>
                </c:pt>
                <c:pt idx="2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0A-438E-A18B-29FA1666B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4608047"/>
        <c:axId val="1"/>
      </c:lineChart>
      <c:catAx>
        <c:axId val="824608047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of Day</a:t>
                </a:r>
              </a:p>
            </c:rich>
          </c:tx>
          <c:overlay val="0"/>
        </c:title>
        <c:numFmt formatCode="h:mm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0"/>
                  <a:t>Vehicles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24608047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018802801981092"/>
          <c:y val="4.2262129088797264E-2"/>
          <c:w val="0.27402138984963326"/>
          <c:h val="5.3215077605321508E-2"/>
        </c:manualLayout>
      </c:layout>
      <c:overlay val="0"/>
      <c:txPr>
        <a:bodyPr/>
        <a:lstStyle/>
        <a:p>
          <a:pPr>
            <a:defRPr sz="71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solidFill>
        <a:schemeClr val="tx2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81443324257365E-2"/>
          <c:y val="0.10232308799237932"/>
          <c:w val="0.84389265091863519"/>
          <c:h val="0.71646018083549234"/>
        </c:manualLayout>
      </c:layout>
      <c:lineChart>
        <c:grouping val="standard"/>
        <c:varyColors val="0"/>
        <c:ser>
          <c:idx val="0"/>
          <c:order val="0"/>
          <c:tx>
            <c:strRef>
              <c:f>'\\fpainc.local\Dfs-ent-data\San Jose N Drive\Projects\_SJ23_Projects\SJ23_2219_West_Cliff_Traffic_Calming\Data\Counts\20230418_West Cliff Fehr and Peers Sharing\ADT\[23-080036-001-Almar Class.xls]Data'!$B$1</c:f>
              <c:strCache>
                <c:ptCount val="1"/>
                <c:pt idx="0">
                  <c:v>NB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[1]Data!$A$2:$A$25</c:f>
              <c:numCache>
                <c:formatCode>General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[1]Data!$B$2:$B$25</c:f>
              <c:numCache>
                <c:formatCode>General</c:formatCode>
                <c:ptCount val="24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0</c:v>
                </c:pt>
                <c:pt idx="6">
                  <c:v>15</c:v>
                </c:pt>
                <c:pt idx="7">
                  <c:v>42</c:v>
                </c:pt>
                <c:pt idx="8">
                  <c:v>65</c:v>
                </c:pt>
                <c:pt idx="9">
                  <c:v>105</c:v>
                </c:pt>
                <c:pt idx="10">
                  <c:v>130</c:v>
                </c:pt>
                <c:pt idx="11">
                  <c:v>155</c:v>
                </c:pt>
                <c:pt idx="12">
                  <c:v>186</c:v>
                </c:pt>
                <c:pt idx="13">
                  <c:v>187</c:v>
                </c:pt>
                <c:pt idx="14">
                  <c:v>187</c:v>
                </c:pt>
                <c:pt idx="15">
                  <c:v>192</c:v>
                </c:pt>
                <c:pt idx="16">
                  <c:v>200</c:v>
                </c:pt>
                <c:pt idx="17">
                  <c:v>211</c:v>
                </c:pt>
                <c:pt idx="18">
                  <c:v>106</c:v>
                </c:pt>
                <c:pt idx="19">
                  <c:v>27</c:v>
                </c:pt>
                <c:pt idx="20">
                  <c:v>36</c:v>
                </c:pt>
                <c:pt idx="21">
                  <c:v>21</c:v>
                </c:pt>
                <c:pt idx="22">
                  <c:v>20</c:v>
                </c:pt>
                <c:pt idx="2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CD-424C-9B92-DCF5D4349921}"/>
            </c:ext>
          </c:extLst>
        </c:ser>
        <c:ser>
          <c:idx val="1"/>
          <c:order val="1"/>
          <c:tx>
            <c:strRef>
              <c:f>'\\fpainc.local\Dfs-ent-data\San Jose N Drive\Projects\_SJ23_Projects\SJ23_2219_West_Cliff_Traffic_Calming\Data\Counts\20230418_West Cliff Fehr and Peers Sharing\ADT\[23-080036-001-Almar Class.xls]Data'!$C$1</c:f>
              <c:strCache>
                <c:ptCount val="1"/>
                <c:pt idx="0">
                  <c:v>SB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[1]Data!$A$2:$A$25</c:f>
              <c:numCache>
                <c:formatCode>General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0.33333333333333398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0.45833333333333398</c:v>
                </c:pt>
                <c:pt idx="12">
                  <c:v>0.500000000000001</c:v>
                </c:pt>
                <c:pt idx="13">
                  <c:v>0.54166666666666796</c:v>
                </c:pt>
                <c:pt idx="14">
                  <c:v>0.58333333333333504</c:v>
                </c:pt>
                <c:pt idx="15">
                  <c:v>0.625000000000002</c:v>
                </c:pt>
                <c:pt idx="16">
                  <c:v>0.66666666666666896</c:v>
                </c:pt>
                <c:pt idx="17">
                  <c:v>0.70833333333333603</c:v>
                </c:pt>
                <c:pt idx="18">
                  <c:v>0.750000000000003</c:v>
                </c:pt>
                <c:pt idx="19">
                  <c:v>0.79166666666666996</c:v>
                </c:pt>
                <c:pt idx="20">
                  <c:v>0.83333333333333703</c:v>
                </c:pt>
                <c:pt idx="21">
                  <c:v>0.875000000000004</c:v>
                </c:pt>
                <c:pt idx="22">
                  <c:v>0.91666666666667096</c:v>
                </c:pt>
                <c:pt idx="23">
                  <c:v>0.95833333333333803</c:v>
                </c:pt>
              </c:numCache>
            </c:numRef>
          </c:cat>
          <c:val>
            <c:numRef>
              <c:f>[1]Data!$C$2:$C$25</c:f>
              <c:numCache>
                <c:formatCode>General</c:formatCode>
                <c:ptCount val="24"/>
                <c:pt idx="0">
                  <c:v>6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0</c:v>
                </c:pt>
                <c:pt idx="6">
                  <c:v>12</c:v>
                </c:pt>
                <c:pt idx="7">
                  <c:v>15</c:v>
                </c:pt>
                <c:pt idx="8">
                  <c:v>32</c:v>
                </c:pt>
                <c:pt idx="9">
                  <c:v>60</c:v>
                </c:pt>
                <c:pt idx="10">
                  <c:v>55</c:v>
                </c:pt>
                <c:pt idx="11">
                  <c:v>76</c:v>
                </c:pt>
                <c:pt idx="12">
                  <c:v>80</c:v>
                </c:pt>
                <c:pt idx="13">
                  <c:v>73</c:v>
                </c:pt>
                <c:pt idx="14">
                  <c:v>91</c:v>
                </c:pt>
                <c:pt idx="15">
                  <c:v>88</c:v>
                </c:pt>
                <c:pt idx="16">
                  <c:v>103</c:v>
                </c:pt>
                <c:pt idx="17">
                  <c:v>93</c:v>
                </c:pt>
                <c:pt idx="18">
                  <c:v>28</c:v>
                </c:pt>
                <c:pt idx="19">
                  <c:v>21</c:v>
                </c:pt>
                <c:pt idx="20">
                  <c:v>20</c:v>
                </c:pt>
                <c:pt idx="21">
                  <c:v>19</c:v>
                </c:pt>
                <c:pt idx="22">
                  <c:v>15</c:v>
                </c:pt>
                <c:pt idx="2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CD-424C-9B92-DCF5D43499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9131311"/>
        <c:axId val="1"/>
      </c:lineChart>
      <c:catAx>
        <c:axId val="191913131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of Day</a:t>
                </a:r>
              </a:p>
            </c:rich>
          </c:tx>
          <c:overlay val="0"/>
        </c:title>
        <c:numFmt formatCode="h:mm;@" sourceLinked="0"/>
        <c:majorTickMark val="out"/>
        <c:minorTickMark val="none"/>
        <c:tickLblPos val="low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0"/>
                  <a:t>Vehicles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919131311"/>
        <c:crossesAt val="1"/>
        <c:crossBetween val="midCat"/>
      </c:valAx>
    </c:plotArea>
    <c:legend>
      <c:legendPos val="r"/>
      <c:layout>
        <c:manualLayout>
          <c:xMode val="edge"/>
          <c:yMode val="edge"/>
          <c:x val="0.67048159637641658"/>
          <c:y val="3.3241765203467076E-2"/>
          <c:w val="0.27402138984963326"/>
          <c:h val="5.3215077605321508E-2"/>
        </c:manualLayout>
      </c:layout>
      <c:overlay val="0"/>
      <c:txPr>
        <a:bodyPr/>
        <a:lstStyle/>
        <a:p>
          <a:pPr>
            <a:defRPr sz="77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solidFill>
        <a:schemeClr val="tx2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omments/modernComment_11E_6873D8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9621D5E-41A5-4A7E-9E63-7CDFC468793F}" authorId="{CE332C91-79F8-F0AD-DA2F-566E023F7FF0}" created="2023-06-27T23:09:32.590">
    <pc:sldMkLst xmlns:pc="http://schemas.microsoft.com/office/powerpoint/2013/main/command">
      <pc:docMk/>
      <pc:sldMk cId="1752422466" sldId="286"/>
    </pc:sldMkLst>
    <p188:txBody>
      <a:bodyPr/>
      <a:lstStyle/>
      <a:p>
        <a:r>
          <a:rPr lang="en-US"/>
          <a:t>Are there 2019 volumes in the west cliff adaptation study at the lighthouse?</a:t>
        </a:r>
      </a:p>
    </p188:txBody>
  </p188:cm>
</p188:cmLst>
</file>

<file path=ppt/comments/modernComment_121_6C44868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B306763-CCAE-4C36-BE05-95393B019C70}" authorId="{CE332C91-79F8-F0AD-DA2F-566E023F7FF0}" created="2023-06-27T23:05:19.369">
    <pc:sldMkLst xmlns:pc="http://schemas.microsoft.com/office/powerpoint/2013/main/command">
      <pc:docMk/>
      <pc:sldMk cId="1816430213" sldId="289"/>
    </pc:sldMkLst>
    <p188:replyLst>
      <p188:reply id="{B30CDA51-B587-4CF1-8B8F-AADD41F38FDA}" authorId="{CE332C91-79F8-F0AD-DA2F-566E023F7FF0}" created="2023-06-28T19:39:10.158">
        <p188:txBody>
          <a:bodyPr/>
          <a:lstStyle/>
          <a:p>
            <a:r>
              <a:rPr lang="en-US"/>
              <a:t>Also- title to 2019 DAILY volume (matches the way active is labeled)</a:t>
            </a:r>
          </a:p>
        </p188:txBody>
      </p188:reply>
    </p188:replyLst>
    <p188:txBody>
      <a:bodyPr/>
      <a:lstStyle/>
      <a:p>
        <a:r>
          <a:rPr lang="en-US"/>
          <a:t>General comment on the map: The bridge closed piece could be shifted left a little bit to the greenway/trail area shown.</a:t>
        </a:r>
      </a:p>
    </p188:txBody>
  </p188:cm>
</p188:cmLst>
</file>

<file path=ppt/comments/modernComment_13C_FA7F3F2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F04D9BB-8F7F-4595-A8E9-4CD67EC6AD98}" authorId="{CE332C91-79F8-F0AD-DA2F-566E023F7FF0}" created="2023-06-27T22:23:14.731">
    <pc:sldMkLst xmlns:pc="http://schemas.microsoft.com/office/powerpoint/2013/main/command">
      <pc:docMk/>
      <pc:sldMk cId="4202643233" sldId="316"/>
    </pc:sldMkLst>
    <p188:txBody>
      <a:bodyPr/>
      <a:lstStyle/>
      <a:p>
        <a:r>
          <a:rPr lang="en-US"/>
          <a:t>Could we see a weekend too?
Could we see the city boundary too?</a:t>
        </a:r>
      </a:p>
    </p188:txBody>
  </p188:cm>
</p188:cmLst>
</file>

<file path=ppt/comments/modernComment_144_9ED35CF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5956EA9-AEF3-4308-B0B0-13B2628C9606}" authorId="{DE8A9F3B-254F-2D73-E658-5A0F023D82A3}" status="resolved" created="2023-06-27T03:12:51.630">
    <pc:sldMkLst xmlns:pc="http://schemas.microsoft.com/office/powerpoint/2013/main/command">
      <pc:docMk/>
      <pc:sldMk cId="2664652026" sldId="284"/>
    </pc:sldMkLst>
    <p188:pos x="7943850" y="4438650"/>
    <p188:txBody>
      <a:bodyPr/>
      <a:lstStyle/>
      <a:p>
        <a:r>
          <a:rPr lang="en-US"/>
          <a:t>Can we confirm we have these volumes correct? Seems EB would increase a lot, but maybe not WB?</a:t>
        </a:r>
      </a:p>
    </p188:txBody>
  </p188:cm>
  <p188:cm id="{FABC4DDE-416B-42B5-91CB-2979D5F0D6CD}" authorId="{CE332C91-79F8-F0AD-DA2F-566E023F7FF0}" created="2023-06-27T22:58:06.778">
    <pc:sldMkLst xmlns:pc="http://schemas.microsoft.com/office/powerpoint/2013/main/command">
      <pc:docMk/>
      <pc:sldMk cId="2664652026" sldId="284"/>
    </pc:sldMkLst>
    <p188:replyLst>
      <p188:reply id="{695A0D0A-220E-4AEE-8F8E-520F0A7CA4A3}" authorId="{CE332C91-79F8-F0AD-DA2F-566E023F7FF0}" created="2023-06-28T19:38:15.031">
        <p188:txBody>
          <a:bodyPr/>
          <a:lstStyle/>
          <a:p>
            <a:r>
              <a:rPr lang="en-US"/>
              <a:t>Also- this helps justify putting Pelton, Delaware, Almar first</a:t>
            </a:r>
          </a:p>
        </p188:txBody>
      </p188:reply>
    </p188:replyLst>
    <p188:txBody>
      <a:bodyPr/>
      <a:lstStyle/>
      <a:p>
        <a:r>
          <a:rPr lang="en-US"/>
          <a:t>Can you share the sources for the data?
Was seasonality considered?
What's the background how why volumes are lower?
Can we see this for 2022 and 2023?</a:t>
        </a:r>
      </a:p>
    </p188:txBody>
  </p188:cm>
  <p188:cm id="{B8B2386A-B924-4530-9073-01EFF01101F5}" authorId="{CE332C91-79F8-F0AD-DA2F-566E023F7FF0}" created="2023-06-28T19:37:50.265">
    <pc:sldMkLst xmlns:pc="http://schemas.microsoft.com/office/powerpoint/2013/main/command">
      <pc:docMk/>
      <pc:sldMk cId="2664652026" sldId="284"/>
    </pc:sldMkLst>
    <p188:txBody>
      <a:bodyPr/>
      <a:lstStyle/>
      <a:p>
        <a:r>
          <a:rPr lang="en-US"/>
          <a:t>Pin for Matt: what does this mean for Alta plans?</a:t>
        </a:r>
      </a:p>
    </p188:txBody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0.08296</cdr:x>
      <cdr:y>0.01515</cdr:y>
    </cdr:from>
    <cdr:to>
      <cdr:x>0.34951</cdr:x>
      <cdr:y>0.07338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3F7A152-F4C4-3A7E-8345-E3FEB364510E}"/>
            </a:ext>
          </a:extLst>
        </cdr:cNvPr>
        <cdr:cNvSpPr txBox="1"/>
      </cdr:nvSpPr>
      <cdr:spPr>
        <a:xfrm xmlns:a="http://schemas.openxmlformats.org/drawingml/2006/main">
          <a:off x="520341" y="48060"/>
          <a:ext cx="1671781" cy="184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0.08075</cdr:x>
      <cdr:y>0.00732</cdr:y>
    </cdr:from>
    <cdr:to>
      <cdr:x>0.39815</cdr:x>
      <cdr:y>0.08722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657DA59-E9BC-1897-93A0-0F2E80117B5A}"/>
            </a:ext>
          </a:extLst>
        </cdr:cNvPr>
        <cdr:cNvSpPr txBox="1"/>
      </cdr:nvSpPr>
      <cdr:spPr>
        <a:xfrm xmlns:a="http://schemas.openxmlformats.org/drawingml/2006/main">
          <a:off x="506487" y="23236"/>
          <a:ext cx="1990725" cy="253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Oxford Way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0.08655</cdr:x>
      <cdr:y>0.02139</cdr:y>
    </cdr:from>
    <cdr:to>
      <cdr:x>0.36598</cdr:x>
      <cdr:y>0.10546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509B678-ECB7-7EF9-B17E-B44FF294D91F}"/>
            </a:ext>
          </a:extLst>
        </cdr:cNvPr>
        <cdr:cNvSpPr txBox="1"/>
      </cdr:nvSpPr>
      <cdr:spPr>
        <a:xfrm xmlns:a="http://schemas.openxmlformats.org/drawingml/2006/main">
          <a:off x="542855" y="67857"/>
          <a:ext cx="175260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Alta Avenue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0.07593</cdr:x>
      <cdr:y>0.0309</cdr:y>
    </cdr:from>
    <cdr:to>
      <cdr:x>0.28399</cdr:x>
      <cdr:y>0.09896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9FED9B7-205E-5D61-B0D7-9A0A98707D98}"/>
            </a:ext>
          </a:extLst>
        </cdr:cNvPr>
        <cdr:cNvSpPr txBox="1"/>
      </cdr:nvSpPr>
      <cdr:spPr>
        <a:xfrm xmlns:a="http://schemas.openxmlformats.org/drawingml/2006/main">
          <a:off x="476250" y="101136"/>
          <a:ext cx="1304925" cy="2228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0.0729</cdr:x>
      <cdr:y>0.01891</cdr:y>
    </cdr:from>
    <cdr:to>
      <cdr:x>0.37055</cdr:x>
      <cdr:y>0.10444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EF4F850-09BF-F273-8F9A-FDBCB7C8457F}"/>
            </a:ext>
          </a:extLst>
        </cdr:cNvPr>
        <cdr:cNvSpPr txBox="1"/>
      </cdr:nvSpPr>
      <cdr:spPr>
        <a:xfrm xmlns:a="http://schemas.openxmlformats.org/drawingml/2006/main">
          <a:off x="457200" y="61913"/>
          <a:ext cx="1866900" cy="279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Plateau Avenue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0.07986</cdr:x>
      <cdr:y>0.00512</cdr:y>
    </cdr:from>
    <cdr:to>
      <cdr:x>0.37032</cdr:x>
      <cdr:y>0.09396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1AE019E-1717-45B7-2AE6-0DC46FFAB806}"/>
            </a:ext>
          </a:extLst>
        </cdr:cNvPr>
        <cdr:cNvSpPr txBox="1"/>
      </cdr:nvSpPr>
      <cdr:spPr>
        <a:xfrm xmlns:a="http://schemas.openxmlformats.org/drawingml/2006/main">
          <a:off x="492630" y="15896"/>
          <a:ext cx="1791855" cy="276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Delaware Avenue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0.07836</cdr:x>
      <cdr:y>0.03061</cdr:y>
    </cdr:from>
    <cdr:to>
      <cdr:x>0.33738</cdr:x>
      <cdr:y>0.09897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9A54C0E-B936-C6B6-90D1-8A818477CCA9}"/>
            </a:ext>
          </a:extLst>
        </cdr:cNvPr>
        <cdr:cNvSpPr txBox="1"/>
      </cdr:nvSpPr>
      <cdr:spPr>
        <a:xfrm xmlns:a="http://schemas.openxmlformats.org/drawingml/2006/main">
          <a:off x="483395" y="95106"/>
          <a:ext cx="1597891" cy="212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Woodrow Avenue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0.07986</cdr:x>
      <cdr:y>0.01746</cdr:y>
    </cdr:from>
    <cdr:to>
      <cdr:x>0.32241</cdr:x>
      <cdr:y>0.09443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1536BD7-EB11-D5E6-8740-876F54BE5961}"/>
            </a:ext>
          </a:extLst>
        </cdr:cNvPr>
        <cdr:cNvSpPr txBox="1"/>
      </cdr:nvSpPr>
      <cdr:spPr>
        <a:xfrm xmlns:a="http://schemas.openxmlformats.org/drawingml/2006/main">
          <a:off x="492632" y="57862"/>
          <a:ext cx="1496290" cy="2551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err="1"/>
            <a:t>Almar</a:t>
          </a:r>
          <a:r>
            <a:rPr lang="en-US" sz="1400" dirty="0"/>
            <a:t> Avenue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28T15:36:01.3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16722 11139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9DD7-D983-4F18-A222-5234A9D45A51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F42A4-373B-4734-B9CA-031E06EAD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73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F42A4-373B-4734-B9CA-031E06EAD8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0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F42A4-373B-4734-B9CA-031E06EAD8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F42A4-373B-4734-B9CA-031E06EAD8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06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F42A4-373B-4734-B9CA-031E06EAD8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49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F42A4-373B-4734-B9CA-031E06EAD8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15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P logo">
            <a:extLst>
              <a:ext uri="{FF2B5EF4-FFF2-40B4-BE49-F238E27FC236}">
                <a16:creationId xmlns:a16="http://schemas.microsoft.com/office/drawing/2014/main" id="{9B3BE1A5-1C76-4AE3-8114-58632FD77D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643" y="4632602"/>
            <a:ext cx="1630645" cy="31118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BEF5CD-DF49-4F32-A21F-D278D14E93E1}"/>
              </a:ext>
            </a:extLst>
          </p:cNvPr>
          <p:cNvCxnSpPr/>
          <p:nvPr/>
        </p:nvCxnSpPr>
        <p:spPr>
          <a:xfrm>
            <a:off x="5430568" y="4657726"/>
            <a:ext cx="0" cy="1342751"/>
          </a:xfrm>
          <a:prstGeom prst="line">
            <a:avLst/>
          </a:prstGeom>
          <a:noFill/>
          <a:ln w="127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9E43340F-ABE6-4219-82DA-073279E88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5184" y="4768053"/>
            <a:ext cx="4548721" cy="12594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4400" kern="1200" dirty="0">
                <a:solidFill>
                  <a:srgbClr val="4C763D"/>
                </a:solidFill>
                <a:latin typeface="Sitka Display" panose="02000505000000020004" pitchFamily="2" charset="0"/>
                <a:ea typeface="+mj-ea"/>
                <a:cs typeface="+mj-cs"/>
              </a:defRPr>
            </a:lvl1pPr>
          </a:lstStyle>
          <a:p>
            <a:pPr marL="0" lvl="0" algn="l" defTabSz="914377" rtl="0" eaLnBrk="1" latinLnBrk="0" hangingPunct="1">
              <a:lnSpc>
                <a:spcPts val="4533"/>
              </a:lnSpc>
              <a:spcBef>
                <a:spcPct val="0"/>
              </a:spcBef>
              <a:buNone/>
            </a:pPr>
            <a:r>
              <a:rPr lang="en-US" dirty="0"/>
              <a:t>Click to edit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360388" y="5112654"/>
            <a:ext cx="1958899" cy="88782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33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8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67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377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67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566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67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754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67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Presenter Name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6620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BEF5CD-DF49-4F32-A21F-D278D14E93E1}"/>
              </a:ext>
            </a:extLst>
          </p:cNvPr>
          <p:cNvCxnSpPr/>
          <p:nvPr/>
        </p:nvCxnSpPr>
        <p:spPr>
          <a:xfrm>
            <a:off x="5430568" y="4657726"/>
            <a:ext cx="0" cy="1342751"/>
          </a:xfrm>
          <a:prstGeom prst="line">
            <a:avLst/>
          </a:prstGeom>
          <a:noFill/>
          <a:ln w="127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9E43340F-ABE6-4219-82DA-073279E88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5184" y="4768053"/>
            <a:ext cx="4019419" cy="12594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4533"/>
              </a:lnSpc>
              <a:defRPr lang="en-US" sz="4400" dirty="0">
                <a:solidFill>
                  <a:srgbClr val="4C763D"/>
                </a:solidFill>
                <a:latin typeface="Sitka Display" panose="02000505000000020004" pitchFamily="2" charset="0"/>
              </a:defRPr>
            </a:lvl1pPr>
          </a:lstStyle>
          <a:p>
            <a:pPr marL="0" lvl="0"/>
            <a:r>
              <a:rPr lang="en-US" dirty="0"/>
              <a:t>Click to edit section slide</a:t>
            </a:r>
          </a:p>
        </p:txBody>
      </p:sp>
    </p:spTree>
    <p:extLst>
      <p:ext uri="{BB962C8B-B14F-4D97-AF65-F5344CB8AC3E}">
        <p14:creationId xmlns:p14="http://schemas.microsoft.com/office/powerpoint/2010/main" val="214953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26B47-F117-EA8C-6477-F3B556A35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C7139-8203-88BF-236C-6C3D8AFDE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D1B0E-3C3E-02F7-A066-4E683D8A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6EED-8A9A-4B46-945A-9BF2B5CA047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BEC21-29AE-ABB1-595C-D2133425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6A745-9FA6-3772-734A-0FD554A8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BB574-F98E-47FF-A368-F987CC8B0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4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BF141-C5BF-4180-958E-BBED470E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AAC4E-407A-0B21-F847-3D28EBD29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26630-196C-EE28-7B73-356A6B43F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6EED-8A9A-4B46-945A-9BF2B5CA047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21BBD-12A2-B181-A5D7-972A66AFD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C0020-E506-B825-F70D-C9504BF8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BB574-F98E-47FF-A368-F987CC8B0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214C-2425-4943-AFE9-9728CC76B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7201" y="640240"/>
            <a:ext cx="6432353" cy="122452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377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lang="en-US" sz="4000" kern="1200" dirty="0">
                <a:solidFill>
                  <a:srgbClr val="4C763D"/>
                </a:solidFill>
                <a:latin typeface="Sitka Display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Title Goes in the </a:t>
            </a:r>
            <a:br>
              <a:rPr lang="en-US" dirty="0"/>
            </a:br>
            <a:r>
              <a:rPr lang="en-US" dirty="0"/>
              <a:t>Space Provided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E1CFAC-D909-4499-A4CD-5BD52288AA84}"/>
              </a:ext>
            </a:extLst>
          </p:cNvPr>
          <p:cNvCxnSpPr>
            <a:cxnSpLocks/>
          </p:cNvCxnSpPr>
          <p:nvPr userDrawn="1"/>
        </p:nvCxnSpPr>
        <p:spPr>
          <a:xfrm>
            <a:off x="1519151" y="427887"/>
            <a:ext cx="0" cy="121920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939E6F65-003D-4156-8673-3152BA035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39553" y="3423774"/>
            <a:ext cx="2611284" cy="296483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189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en-US" sz="2133" kern="12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</a:pPr>
            <a:r>
              <a:rPr lang="en-US" dirty="0"/>
              <a:t>Paragraph here. Make sure to limit text so your audience listens to you rather than reads ahead.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939E6F65-003D-4156-8673-3152BA035E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22271" y="3423776"/>
            <a:ext cx="2611284" cy="296483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189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en-US" sz="2133" kern="12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</a:pPr>
            <a:r>
              <a:rPr lang="en-US" dirty="0"/>
              <a:t>Paragraph here. Make sure to limit text so your audience listens to you rather than reads ahead.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727200" y="437074"/>
            <a:ext cx="2971800" cy="271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89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377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566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754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1756835" y="2770299"/>
            <a:ext cx="2581651" cy="6564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33"/>
              </a:lnSpc>
              <a:spcBef>
                <a:spcPts val="0"/>
              </a:spcBef>
              <a:buFontTx/>
              <a:buNone/>
              <a:defRPr sz="2133">
                <a:solidFill>
                  <a:srgbClr val="4C763D"/>
                </a:solidFill>
                <a:latin typeface="Sitka Display" panose="02000505000000020004" pitchFamily="2" charset="0"/>
              </a:defRPr>
            </a:lvl1pPr>
            <a:lvl2pPr marL="457189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2pPr>
            <a:lvl3pPr marL="914377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3pPr>
            <a:lvl4pPr marL="1371566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4pPr>
            <a:lvl5pPr marL="1828754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139552" y="2770299"/>
            <a:ext cx="2581651" cy="6564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667"/>
              </a:lnSpc>
              <a:buFontTx/>
              <a:buNone/>
              <a:defRPr lang="en-US" sz="2133" kern="1200" dirty="0" smtClean="0">
                <a:solidFill>
                  <a:srgbClr val="4C763D"/>
                </a:solidFill>
                <a:latin typeface="Sitka Display" panose="02000505000000020004" pitchFamily="2" charset="0"/>
                <a:ea typeface="+mn-ea"/>
                <a:cs typeface="+mn-cs"/>
              </a:defRPr>
            </a:lvl1pPr>
            <a:lvl2pPr marL="457189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2pPr>
            <a:lvl3pPr marL="914377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3pPr>
            <a:lvl4pPr marL="1371566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4pPr>
            <a:lvl5pPr marL="1828754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5pPr>
          </a:lstStyle>
          <a:p>
            <a:pPr marL="0" lvl="0" indent="0" algn="l" defTabSz="914377" rtl="0" eaLnBrk="1" latinLnBrk="0" hangingPunct="1">
              <a:lnSpc>
                <a:spcPts val="2133"/>
              </a:lnSpc>
              <a:spcBef>
                <a:spcPts val="0"/>
              </a:spcBef>
              <a:buFontTx/>
              <a:buNone/>
            </a:pPr>
            <a:r>
              <a:rPr lang="en-US" dirty="0"/>
              <a:t>Subhead here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522271" y="2770299"/>
            <a:ext cx="2581651" cy="6564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667"/>
              </a:lnSpc>
              <a:buFontTx/>
              <a:buNone/>
              <a:defRPr lang="en-US" sz="2133" kern="1200" dirty="0" smtClean="0">
                <a:solidFill>
                  <a:srgbClr val="4C763D"/>
                </a:solidFill>
                <a:latin typeface="Sitka Display" panose="02000505000000020004" pitchFamily="2" charset="0"/>
                <a:ea typeface="+mn-ea"/>
                <a:cs typeface="+mn-cs"/>
              </a:defRPr>
            </a:lvl1pPr>
            <a:lvl2pPr marL="457189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2pPr>
            <a:lvl3pPr marL="914377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3pPr>
            <a:lvl4pPr marL="1371566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4pPr>
            <a:lvl5pPr marL="1828754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5pPr>
          </a:lstStyle>
          <a:p>
            <a:pPr marL="0" lvl="0" indent="0" algn="l" defTabSz="914377" rtl="0" eaLnBrk="1" latinLnBrk="0" hangingPunct="1">
              <a:lnSpc>
                <a:spcPts val="2133"/>
              </a:lnSpc>
              <a:spcBef>
                <a:spcPts val="0"/>
              </a:spcBef>
              <a:buFontTx/>
              <a:buNone/>
            </a:pPr>
            <a:r>
              <a:rPr lang="en-US" dirty="0"/>
              <a:t>Subhead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939E6F65-003D-4156-8673-3152BA035E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56835" y="3423776"/>
            <a:ext cx="2611284" cy="296483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189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2133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Paragraph here. Make sure to limit text so your audience listens to you rather than reads ahead.</a:t>
            </a:r>
          </a:p>
        </p:txBody>
      </p:sp>
    </p:spTree>
    <p:extLst>
      <p:ext uri="{BB962C8B-B14F-4D97-AF65-F5344CB8AC3E}">
        <p14:creationId xmlns:p14="http://schemas.microsoft.com/office/powerpoint/2010/main" val="2006848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404">
          <p15:clr>
            <a:srgbClr val="FBAE40"/>
          </p15:clr>
        </p15:guide>
        <p15:guide id="4" pos="816">
          <p15:clr>
            <a:srgbClr val="FBAE40"/>
          </p15:clr>
        </p15:guide>
        <p15:guide id="5" orient="horz" pos="204">
          <p15:clr>
            <a:srgbClr val="FBAE40"/>
          </p15:clr>
        </p15:guide>
        <p15:guide id="6" orient="horz" pos="4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214C-2425-4943-AFE9-9728CC76B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7202" y="632760"/>
            <a:ext cx="4368799" cy="122452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377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lang="en-US" sz="4000" kern="1200" dirty="0">
                <a:solidFill>
                  <a:srgbClr val="4C763D"/>
                </a:solidFill>
                <a:latin typeface="Sitka Display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Title Space </a:t>
            </a:r>
            <a:br>
              <a:rPr lang="en-US" dirty="0"/>
            </a:br>
            <a:r>
              <a:rPr lang="en-US" dirty="0"/>
              <a:t>Provided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E1CFAC-D909-4499-A4CD-5BD52288AA84}"/>
              </a:ext>
            </a:extLst>
          </p:cNvPr>
          <p:cNvCxnSpPr>
            <a:cxnSpLocks/>
          </p:cNvCxnSpPr>
          <p:nvPr userDrawn="1"/>
        </p:nvCxnSpPr>
        <p:spPr>
          <a:xfrm>
            <a:off x="1519151" y="427887"/>
            <a:ext cx="0" cy="121920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39E6F65-003D-4156-8673-3152BA035E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42018" y="3402325"/>
            <a:ext cx="4339165" cy="296483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189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en-US" sz="2133" kern="12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</a:pPr>
            <a:r>
              <a:rPr lang="en-US" dirty="0"/>
              <a:t>Paragraph here. Make sure to limit text so your audience listens to you rather than reads ahead.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727200" y="437074"/>
            <a:ext cx="2971800" cy="271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89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377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566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754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1756835" y="2710459"/>
            <a:ext cx="4339165" cy="6564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667"/>
              </a:lnSpc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1pPr>
            <a:lvl2pPr marL="457189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2pPr>
            <a:lvl3pPr marL="914377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3pPr>
            <a:lvl4pPr marL="1371566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4pPr>
            <a:lvl5pPr marL="1828754" indent="0">
              <a:buFontTx/>
              <a:buNone/>
              <a:defRPr sz="2400">
                <a:solidFill>
                  <a:srgbClr val="4C763D"/>
                </a:solidFill>
                <a:latin typeface="Sitka Display" panose="02000505000000020004" pitchFamily="2" charset="0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196787" y="490719"/>
            <a:ext cx="4397567" cy="5866112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FontTx/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504517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404">
          <p15:clr>
            <a:srgbClr val="FBAE40"/>
          </p15:clr>
        </p15:guide>
        <p15:guide id="4" pos="816">
          <p15:clr>
            <a:srgbClr val="FBAE40"/>
          </p15:clr>
        </p15:guide>
        <p15:guide id="5" orient="horz" pos="204">
          <p15:clr>
            <a:srgbClr val="FBAE40"/>
          </p15:clr>
        </p15:guide>
        <p15:guide id="6" orient="horz" pos="4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x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214C-2425-4943-AFE9-9728CC76B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7202" y="625280"/>
            <a:ext cx="4368799" cy="122452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377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lang="en-US" sz="4000" kern="1200" dirty="0">
                <a:solidFill>
                  <a:srgbClr val="4C763D"/>
                </a:solidFill>
                <a:latin typeface="Sitka Display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Title Space </a:t>
            </a:r>
            <a:br>
              <a:rPr lang="en-US" dirty="0"/>
            </a:br>
            <a:r>
              <a:rPr lang="en-US" dirty="0"/>
              <a:t>Provided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E1CFAC-D909-4499-A4CD-5BD52288AA84}"/>
              </a:ext>
            </a:extLst>
          </p:cNvPr>
          <p:cNvCxnSpPr>
            <a:cxnSpLocks/>
          </p:cNvCxnSpPr>
          <p:nvPr userDrawn="1"/>
        </p:nvCxnSpPr>
        <p:spPr>
          <a:xfrm>
            <a:off x="1519151" y="427887"/>
            <a:ext cx="0" cy="121920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sp>
        <p:nvSpPr>
          <p:cNvPr id="5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727200" y="437074"/>
            <a:ext cx="2971800" cy="271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89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377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566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754" indent="0">
              <a:buFontTx/>
              <a:buNone/>
              <a:defRPr sz="933" cap="all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727200" y="1797442"/>
            <a:ext cx="9944608" cy="4648063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FontTx/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Place Image or Graphic Here</a:t>
            </a:r>
          </a:p>
        </p:txBody>
      </p:sp>
    </p:spTree>
    <p:extLst>
      <p:ext uri="{BB962C8B-B14F-4D97-AF65-F5344CB8AC3E}">
        <p14:creationId xmlns:p14="http://schemas.microsoft.com/office/powerpoint/2010/main" val="89663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404">
          <p15:clr>
            <a:srgbClr val="FBAE40"/>
          </p15:clr>
        </p15:guide>
        <p15:guide id="4" pos="816">
          <p15:clr>
            <a:srgbClr val="FBAE40"/>
          </p15:clr>
        </p15:guide>
        <p15:guide id="5" orient="horz" pos="204">
          <p15:clr>
            <a:srgbClr val="FBAE40"/>
          </p15:clr>
        </p15:guide>
        <p15:guide id="6" orient="horz" pos="4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0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U BAR">
            <a:extLst>
              <a:ext uri="{FF2B5EF4-FFF2-40B4-BE49-F238E27FC236}">
                <a16:creationId xmlns:a16="http://schemas.microsoft.com/office/drawing/2014/main" id="{C191C515-37CC-4E52-BAA8-A534C30DB649}"/>
              </a:ext>
            </a:extLst>
          </p:cNvPr>
          <p:cNvSpPr/>
          <p:nvPr/>
        </p:nvSpPr>
        <p:spPr>
          <a:xfrm>
            <a:off x="0" y="0"/>
            <a:ext cx="1334720" cy="6858000"/>
          </a:xfrm>
          <a:prstGeom prst="rect">
            <a:avLst/>
          </a:prstGeom>
          <a:solidFill>
            <a:srgbClr val="4C763D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5443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5" y="6347440"/>
            <a:ext cx="1131271" cy="4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1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microsoft.com/office/2018/10/relationships/comments" Target="../comments/modernComment_11E_6873D8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tyofsantacruz.com/westclifftrafficcontrol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microsoft.com/office/2018/10/relationships/comments" Target="../comments/modernComment_13C_FA7F3F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microsoft.com/office/2018/10/relationships/comments" Target="../comments/modernComment_121_6C44868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microsoft.com/office/2018/10/relationships/comments" Target="../comments/modernComment_144_9ED35CFA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ky, outdoor, road, scene&#10;&#10;Description automatically generated">
            <a:extLst>
              <a:ext uri="{FF2B5EF4-FFF2-40B4-BE49-F238E27FC236}">
                <a16:creationId xmlns:a16="http://schemas.microsoft.com/office/drawing/2014/main" id="{CC32A490-8B13-A5AF-A333-4B9218753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9DCBD-2E22-4464-BE17-618BF9C45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cs typeface="Calibri Light"/>
              </a:rPr>
              <a:t>West Cliff Transportation</a:t>
            </a:r>
            <a:br>
              <a:rPr lang="en-US" sz="4800" dirty="0">
                <a:cs typeface="Calibri Light"/>
              </a:rPr>
            </a:br>
            <a:r>
              <a:rPr lang="en-US" sz="4800" dirty="0">
                <a:cs typeface="Calibri Light"/>
              </a:rPr>
              <a:t>Update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350D8-50D8-4C20-FF72-89B84931C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cs typeface="Calibri"/>
              </a:rPr>
              <a:t>TPWC</a:t>
            </a:r>
          </a:p>
          <a:p>
            <a:pPr algn="l"/>
            <a:r>
              <a:rPr lang="en-US" sz="2000" dirty="0">
                <a:cs typeface="Calibri"/>
              </a:rPr>
              <a:t>August 21, 20023</a:t>
            </a:r>
          </a:p>
        </p:txBody>
      </p:sp>
    </p:spTree>
    <p:extLst>
      <p:ext uri="{BB962C8B-B14F-4D97-AF65-F5344CB8AC3E}">
        <p14:creationId xmlns:p14="http://schemas.microsoft.com/office/powerpoint/2010/main" val="3599957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619FDA3-061E-BAA5-9E71-8239C4E4993E}"/>
              </a:ext>
            </a:extLst>
          </p:cNvPr>
          <p:cNvGrpSpPr/>
          <p:nvPr/>
        </p:nvGrpSpPr>
        <p:grpSpPr>
          <a:xfrm>
            <a:off x="6628948" y="801261"/>
            <a:ext cx="5407542" cy="3957352"/>
            <a:chOff x="238124" y="267836"/>
            <a:chExt cx="8639176" cy="6322328"/>
          </a:xfrm>
        </p:grpSpPr>
        <p:pic>
          <p:nvPicPr>
            <p:cNvPr id="25" name="Picture 24" descr="A map of a city&#10;&#10;Description automatically generated with medium confidence">
              <a:extLst>
                <a:ext uri="{FF2B5EF4-FFF2-40B4-BE49-F238E27FC236}">
                  <a16:creationId xmlns:a16="http://schemas.microsoft.com/office/drawing/2014/main" id="{F72A9F8A-15D7-04CA-82E8-86D3A3782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94"/>
            <a:stretch/>
          </p:blipFill>
          <p:spPr>
            <a:xfrm>
              <a:off x="238124" y="267836"/>
              <a:ext cx="8639176" cy="6322328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7583D6B-CCEE-5C80-2660-9D9DEA8D9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92007" y="3059709"/>
              <a:ext cx="187326" cy="1445617"/>
            </a:xfrm>
            <a:prstGeom prst="straightConnector1">
              <a:avLst/>
            </a:prstGeom>
            <a:ln w="57150">
              <a:solidFill>
                <a:schemeClr val="accent3">
                  <a:lumMod val="60000"/>
                  <a:lumOff val="40000"/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1D496F3-D1A8-BD4A-4141-08CBA9AF02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2799" y="3202781"/>
              <a:ext cx="222249" cy="1370806"/>
            </a:xfrm>
            <a:prstGeom prst="straightConnector1">
              <a:avLst/>
            </a:prstGeom>
            <a:ln w="28575">
              <a:solidFill>
                <a:schemeClr val="accent3">
                  <a:lumMod val="60000"/>
                  <a:lumOff val="40000"/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3C7C883-73D5-3405-1E4E-5AD1C02E8F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3923" y="2049958"/>
              <a:ext cx="2474912" cy="425452"/>
            </a:xfrm>
            <a:prstGeom prst="straightConnector1">
              <a:avLst/>
            </a:prstGeom>
            <a:ln w="76200">
              <a:solidFill>
                <a:schemeClr val="accent3">
                  <a:lumMod val="60000"/>
                  <a:lumOff val="40000"/>
                  <a:alpha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D9414BE-3A04-31E3-5532-F0FAC14892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277" y="2585046"/>
              <a:ext cx="2378869" cy="398462"/>
            </a:xfrm>
            <a:prstGeom prst="straightConnector1">
              <a:avLst/>
            </a:prstGeom>
            <a:ln w="12700">
              <a:solidFill>
                <a:schemeClr val="accent3">
                  <a:lumMod val="60000"/>
                  <a:lumOff val="40000"/>
                  <a:alpha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79E859F-0060-B1AA-6436-F48782B399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3306" y="3146028"/>
              <a:ext cx="2043113" cy="356791"/>
            </a:xfrm>
            <a:prstGeom prst="straightConnector1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BDFFDB0-2AAD-A2CB-7262-C7A3D644C7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8669" y="3693319"/>
              <a:ext cx="1254919" cy="223837"/>
            </a:xfrm>
            <a:prstGeom prst="straightConnector1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9106D46-EDCC-494A-BC46-598E260116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260780"/>
              </p:ext>
            </p:extLst>
          </p:nvPr>
        </p:nvGraphicFramePr>
        <p:xfrm>
          <a:off x="273423" y="3496371"/>
          <a:ext cx="5892397" cy="2980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1B32103-558D-4F22-8C6D-5743098777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834203"/>
              </p:ext>
            </p:extLst>
          </p:nvPr>
        </p:nvGraphicFramePr>
        <p:xfrm>
          <a:off x="274137" y="361499"/>
          <a:ext cx="5891683" cy="2979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E7DB81F5-0FED-E4A4-F186-F1FD2877F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C504FC-85AA-1A52-E8A7-BA8F5EBBC52B}"/>
              </a:ext>
            </a:extLst>
          </p:cNvPr>
          <p:cNvCxnSpPr>
            <a:cxnSpLocks/>
          </p:cNvCxnSpPr>
          <p:nvPr/>
        </p:nvCxnSpPr>
        <p:spPr>
          <a:xfrm>
            <a:off x="6165820" y="2157763"/>
            <a:ext cx="2420372" cy="66838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17F03E-EFE3-2FFC-3162-55C58DCDCA39}"/>
              </a:ext>
            </a:extLst>
          </p:cNvPr>
          <p:cNvCxnSpPr>
            <a:cxnSpLocks/>
          </p:cNvCxnSpPr>
          <p:nvPr/>
        </p:nvCxnSpPr>
        <p:spPr>
          <a:xfrm flipV="1">
            <a:off x="6165820" y="3188007"/>
            <a:ext cx="2563246" cy="14344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E6B87C1-A53E-DE8A-48FF-4C2569574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948" y="4950609"/>
            <a:ext cx="3845088" cy="1159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Alta Avenue: 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Greater number of vehicles traveling in westbound direction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Oxford Way: 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Greater </a:t>
            </a:r>
            <a:r>
              <a:rPr lang="en-US" altLang="en-US" sz="1600" dirty="0"/>
              <a:t>number of vehicle traveling in eastbound direction.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462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EA23AA7-E5F3-42B7-8279-792296B4C5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707274"/>
              </p:ext>
            </p:extLst>
          </p:nvPr>
        </p:nvGraphicFramePr>
        <p:xfrm>
          <a:off x="259534" y="3479800"/>
          <a:ext cx="5916953" cy="2980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D0E622B-7DC8-4499-9C4E-D19F204000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1550231"/>
              </p:ext>
            </p:extLst>
          </p:nvPr>
        </p:nvGraphicFramePr>
        <p:xfrm>
          <a:off x="259534" y="337802"/>
          <a:ext cx="5916952" cy="2980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375B70B4-C89A-6C3D-E85A-D37A5BB7E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F52BE9-868D-DF35-1139-C32E98832667}"/>
              </a:ext>
            </a:extLst>
          </p:cNvPr>
          <p:cNvGrpSpPr/>
          <p:nvPr/>
        </p:nvGrpSpPr>
        <p:grpSpPr>
          <a:xfrm>
            <a:off x="6628948" y="801261"/>
            <a:ext cx="5407542" cy="3957352"/>
            <a:chOff x="238124" y="267836"/>
            <a:chExt cx="8639176" cy="6322328"/>
          </a:xfrm>
        </p:grpSpPr>
        <p:pic>
          <p:nvPicPr>
            <p:cNvPr id="12" name="Picture 11" descr="A map of a city&#10;&#10;Description automatically generated with medium confidence">
              <a:extLst>
                <a:ext uri="{FF2B5EF4-FFF2-40B4-BE49-F238E27FC236}">
                  <a16:creationId xmlns:a16="http://schemas.microsoft.com/office/drawing/2014/main" id="{0BE749AE-E0B7-2A71-DEC4-09257B681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94"/>
            <a:stretch/>
          </p:blipFill>
          <p:spPr>
            <a:xfrm>
              <a:off x="238124" y="267836"/>
              <a:ext cx="8639176" cy="6322328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3CC7A72-812C-25BA-C3FC-17DADE0A2D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92007" y="3059709"/>
              <a:ext cx="187326" cy="1445617"/>
            </a:xfrm>
            <a:prstGeom prst="straightConnector1">
              <a:avLst/>
            </a:prstGeom>
            <a:ln w="57150">
              <a:solidFill>
                <a:schemeClr val="accent3">
                  <a:lumMod val="60000"/>
                  <a:lumOff val="40000"/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8CD7B4F-2C82-FC09-A955-F2EE030B81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2799" y="3202781"/>
              <a:ext cx="222249" cy="1370806"/>
            </a:xfrm>
            <a:prstGeom prst="straightConnector1">
              <a:avLst/>
            </a:prstGeom>
            <a:ln w="28575">
              <a:solidFill>
                <a:schemeClr val="accent3">
                  <a:lumMod val="60000"/>
                  <a:lumOff val="40000"/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5109470-E892-DC90-A03F-5C1C48F8A1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3923" y="2049958"/>
              <a:ext cx="2474912" cy="425452"/>
            </a:xfrm>
            <a:prstGeom prst="straightConnector1">
              <a:avLst/>
            </a:prstGeom>
            <a:ln w="762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768CF21-DDA9-EE4C-F519-9FA5087CC0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277" y="2585046"/>
              <a:ext cx="2378869" cy="398462"/>
            </a:xfrm>
            <a:prstGeom prst="straightConnector1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C45A063-5D5D-A93D-FD23-EDA3C4C14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3306" y="3146028"/>
              <a:ext cx="2043113" cy="356791"/>
            </a:xfrm>
            <a:prstGeom prst="straightConnector1">
              <a:avLst/>
            </a:prstGeom>
            <a:ln w="12700">
              <a:solidFill>
                <a:schemeClr val="accent3">
                  <a:lumMod val="60000"/>
                  <a:lumOff val="40000"/>
                  <a:alpha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3FB4031-38AF-55DD-7B06-16310F7A98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8669" y="3693319"/>
              <a:ext cx="1254919" cy="223837"/>
            </a:xfrm>
            <a:prstGeom prst="straightConnector1">
              <a:avLst/>
            </a:prstGeom>
            <a:ln w="28575">
              <a:solidFill>
                <a:schemeClr val="accent3">
                  <a:lumMod val="60000"/>
                  <a:lumOff val="40000"/>
                  <a:alpha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53CC6E-BD79-716D-DAED-DCFABC2F2804}"/>
              </a:ext>
            </a:extLst>
          </p:cNvPr>
          <p:cNvCxnSpPr>
            <a:cxnSpLocks/>
          </p:cNvCxnSpPr>
          <p:nvPr/>
        </p:nvCxnSpPr>
        <p:spPr>
          <a:xfrm>
            <a:off x="6165820" y="2157763"/>
            <a:ext cx="228125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85013F-A224-E9C8-0FDD-8F2359FB0B62}"/>
              </a:ext>
            </a:extLst>
          </p:cNvPr>
          <p:cNvCxnSpPr>
            <a:cxnSpLocks/>
          </p:cNvCxnSpPr>
          <p:nvPr/>
        </p:nvCxnSpPr>
        <p:spPr>
          <a:xfrm flipV="1">
            <a:off x="6165820" y="2501089"/>
            <a:ext cx="2316193" cy="212131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30DC55B-1FCC-78F1-D150-92F2514C5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948" y="4950609"/>
            <a:ext cx="3845088" cy="1159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Delaware Avenue and Plateau Avenue: 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Relatively even directional distribution of vehicle travel</a:t>
            </a:r>
          </a:p>
        </p:txBody>
      </p:sp>
    </p:spTree>
    <p:extLst>
      <p:ext uri="{BB962C8B-B14F-4D97-AF65-F5344CB8AC3E}">
        <p14:creationId xmlns:p14="http://schemas.microsoft.com/office/powerpoint/2010/main" val="3960825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225FBC7-519F-41D0-AFAC-DFE5BD4BEE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888456"/>
              </p:ext>
            </p:extLst>
          </p:nvPr>
        </p:nvGraphicFramePr>
        <p:xfrm>
          <a:off x="255515" y="337800"/>
          <a:ext cx="5916952" cy="2980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B24680A-0D43-4446-9198-7D72610B18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532957"/>
              </p:ext>
            </p:extLst>
          </p:nvPr>
        </p:nvGraphicFramePr>
        <p:xfrm>
          <a:off x="255515" y="3479800"/>
          <a:ext cx="5908688" cy="2980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7B996B72-C75D-B064-DB6C-84B41330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FD9765-1AEF-8384-2BB3-873AB1037452}"/>
              </a:ext>
            </a:extLst>
          </p:cNvPr>
          <p:cNvGrpSpPr/>
          <p:nvPr/>
        </p:nvGrpSpPr>
        <p:grpSpPr>
          <a:xfrm>
            <a:off x="6628948" y="801261"/>
            <a:ext cx="5407542" cy="3957352"/>
            <a:chOff x="238124" y="267836"/>
            <a:chExt cx="8639176" cy="6322328"/>
          </a:xfrm>
        </p:grpSpPr>
        <p:pic>
          <p:nvPicPr>
            <p:cNvPr id="15" name="Picture 14" descr="A map of a city&#10;&#10;Description automatically generated with medium confidence">
              <a:extLst>
                <a:ext uri="{FF2B5EF4-FFF2-40B4-BE49-F238E27FC236}">
                  <a16:creationId xmlns:a16="http://schemas.microsoft.com/office/drawing/2014/main" id="{71F248E6-1C99-F9BC-78F5-E808A2D38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94"/>
            <a:stretch/>
          </p:blipFill>
          <p:spPr>
            <a:xfrm>
              <a:off x="238124" y="267836"/>
              <a:ext cx="8639176" cy="6322328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FB7C2BE-6B0C-A627-FE2B-2CCECB7F7B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92007" y="3059709"/>
              <a:ext cx="187326" cy="1445617"/>
            </a:xfrm>
            <a:prstGeom prst="straightConnector1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B8F63E8-DE3B-954F-6BF1-A1040EDE1F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2799" y="3202781"/>
              <a:ext cx="222249" cy="1370806"/>
            </a:xfrm>
            <a:prstGeom prst="straightConnector1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B7D792-056C-0E1A-6093-B0F03D6F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3923" y="2049958"/>
              <a:ext cx="2474912" cy="425452"/>
            </a:xfrm>
            <a:prstGeom prst="straightConnector1">
              <a:avLst/>
            </a:prstGeom>
            <a:ln w="76200">
              <a:solidFill>
                <a:schemeClr val="accent3">
                  <a:lumMod val="60000"/>
                  <a:lumOff val="40000"/>
                  <a:alpha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E5044EC-00B5-FD92-77A6-36EBE6E6E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277" y="2585046"/>
              <a:ext cx="2378869" cy="398462"/>
            </a:xfrm>
            <a:prstGeom prst="straightConnector1">
              <a:avLst/>
            </a:prstGeom>
            <a:ln w="12700">
              <a:solidFill>
                <a:schemeClr val="accent3">
                  <a:lumMod val="60000"/>
                  <a:lumOff val="40000"/>
                  <a:alpha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E1EB48B-F31B-A0D7-2C04-91BE857849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3306" y="3146028"/>
              <a:ext cx="2043113" cy="356791"/>
            </a:xfrm>
            <a:prstGeom prst="straightConnector1">
              <a:avLst/>
            </a:prstGeom>
            <a:ln w="12700">
              <a:solidFill>
                <a:schemeClr val="accent3">
                  <a:lumMod val="60000"/>
                  <a:lumOff val="40000"/>
                  <a:alpha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1DD04F8-8848-EBA9-771C-3A58A1E7A4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8669" y="3693319"/>
              <a:ext cx="1254919" cy="223837"/>
            </a:xfrm>
            <a:prstGeom prst="straightConnector1">
              <a:avLst/>
            </a:prstGeom>
            <a:ln w="28575">
              <a:solidFill>
                <a:schemeClr val="accent3">
                  <a:lumMod val="60000"/>
                  <a:lumOff val="40000"/>
                  <a:alpha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A9833F-0221-B715-5279-51C2DF49D690}"/>
              </a:ext>
            </a:extLst>
          </p:cNvPr>
          <p:cNvCxnSpPr>
            <a:cxnSpLocks/>
          </p:cNvCxnSpPr>
          <p:nvPr/>
        </p:nvCxnSpPr>
        <p:spPr>
          <a:xfrm>
            <a:off x="6165820" y="2157763"/>
            <a:ext cx="3971771" cy="39102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8C97C0-0053-6986-C150-2FA9A77B0D1F}"/>
              </a:ext>
            </a:extLst>
          </p:cNvPr>
          <p:cNvCxnSpPr>
            <a:cxnSpLocks/>
          </p:cNvCxnSpPr>
          <p:nvPr/>
        </p:nvCxnSpPr>
        <p:spPr>
          <a:xfrm flipV="1">
            <a:off x="6165820" y="3152775"/>
            <a:ext cx="2350815" cy="146963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D2D84D2-6E30-95AA-EB9D-D022D6584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948" y="4950609"/>
            <a:ext cx="3845088" cy="1159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Woodrow Avenue and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Almar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 Avenue: 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Greater number of northbound vehicles due to detour routing</a:t>
            </a:r>
          </a:p>
        </p:txBody>
      </p:sp>
    </p:spTree>
    <p:extLst>
      <p:ext uri="{BB962C8B-B14F-4D97-AF65-F5344CB8AC3E}">
        <p14:creationId xmlns:p14="http://schemas.microsoft.com/office/powerpoint/2010/main" val="2871748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Counts</a:t>
            </a: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Pre-Storm (2019) and Post-Storm (2023)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Active Mobility Volumes</a:t>
            </a:r>
          </a:p>
        </p:txBody>
      </p:sp>
    </p:spTree>
    <p:extLst>
      <p:ext uri="{BB962C8B-B14F-4D97-AF65-F5344CB8AC3E}">
        <p14:creationId xmlns:p14="http://schemas.microsoft.com/office/powerpoint/2010/main" val="1201339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FA5F1B-D59E-0440-FDA7-9BA71DA10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4000" y="762728"/>
            <a:ext cx="9144000" cy="533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224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D63AE04F-9398-813D-7C87-498730396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42" y="470039"/>
            <a:ext cx="8873514" cy="57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15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8689BD61-CC2F-82BB-DF67-86358040D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18" y="539098"/>
            <a:ext cx="8842161" cy="57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83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0101" y="1456922"/>
            <a:ext cx="10717196" cy="165576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Traffic volumes on Delaware remain lower than 2019, with diverted volumes.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bridge closure shifts some traffic into the neighborhood, but not all.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Overall study-area volumes are lower than in 2019.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Active transportation represents a large portion of travelers on West Cliff.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653" y="537901"/>
            <a:ext cx="6368657" cy="477837"/>
          </a:xfrm>
        </p:spPr>
        <p:txBody>
          <a:bodyPr/>
          <a:lstStyle/>
          <a:p>
            <a:pPr algn="l"/>
            <a:r>
              <a:rPr lang="en-US" sz="4400" dirty="0"/>
              <a:t>Findings</a:t>
            </a:r>
          </a:p>
        </p:txBody>
      </p:sp>
    </p:spTree>
    <p:extLst>
      <p:ext uri="{BB962C8B-B14F-4D97-AF65-F5344CB8AC3E}">
        <p14:creationId xmlns:p14="http://schemas.microsoft.com/office/powerpoint/2010/main" val="387461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83816-4938-F29F-F8D6-C7DFABB4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67FB5B4-9ECC-BBDD-2BAE-1AD1079517A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62133"/>
                </a:solidFill>
                <a:effectLst/>
              </a:rPr>
              <a:t>For more information visit </a:t>
            </a:r>
            <a:r>
              <a:rPr lang="en-US" b="0" i="0" dirty="0">
                <a:solidFill>
                  <a:srgbClr val="062133"/>
                </a:solidFill>
                <a:effectLst/>
                <a:hlinkClick r:id="rId2"/>
              </a:rPr>
              <a:t>www.cityofsantacruz.com/westclifftrafficcontrols</a:t>
            </a:r>
            <a:r>
              <a:rPr lang="en-US" b="0" i="0" dirty="0">
                <a:solidFill>
                  <a:srgbClr val="062133"/>
                </a:solidFill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05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4E63-77F7-546A-1C5E-9A8EB0AD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414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/>
              <a:t>Available Data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C292132-9995-5EF1-827A-FA6551950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414" y="2368927"/>
            <a:ext cx="2942813" cy="35402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effectLst/>
              </a:rPr>
              <a:t>ADT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: Feb 2023 24-hour counts by 15min-interval on two days, 6 locations near west cliff drive, vehicle volume, speed and class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effectLst/>
              </a:rPr>
              <a:t>TMC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: two intersections, same date as ADT count, AM and PM two-hour peak periods, modes are vehicle/bike/ped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effectLst/>
              </a:rPr>
              <a:t>Verizon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</a:p>
          <a:p>
            <a:pPr marL="74295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parking at Cowells parking lot: events, duration, turnover rate, data from mid 2018 to sept 2022</a:t>
            </a:r>
          </a:p>
          <a:p>
            <a:pPr marL="74295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multimodal volumes at Pelton/West Cliff: modes are vehicle/bike/ped, data from </a:t>
            </a:r>
            <a:r>
              <a:rPr lang="en-US" altLang="en-US" sz="1100" dirty="0"/>
              <a:t>A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pril 2021 to sept 2022</a:t>
            </a:r>
          </a:p>
          <a:p>
            <a:pPr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100" dirty="0">
                <a:cs typeface="Calibri" panose="020F0502020204030204"/>
              </a:rPr>
              <a:t>Oxford closure last week of May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3" name="Picture 5" descr="Map&#10;&#10;Description automatically generated">
            <a:extLst>
              <a:ext uri="{FF2B5EF4-FFF2-40B4-BE49-F238E27FC236}">
                <a16:creationId xmlns:a16="http://schemas.microsoft.com/office/drawing/2014/main" id="{E1AAE8A1-D709-DAFF-7998-4196CC4315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" y="3959"/>
            <a:ext cx="8864810" cy="685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2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F3DB5B9C-571B-81E9-D3FA-B6621188ECEA}"/>
              </a:ext>
            </a:extLst>
          </p:cNvPr>
          <p:cNvSpPr txBox="1">
            <a:spLocks/>
          </p:cNvSpPr>
          <p:nvPr/>
        </p:nvSpPr>
        <p:spPr>
          <a:xfrm>
            <a:off x="890427" y="206251"/>
            <a:ext cx="6529828" cy="855039"/>
          </a:xfrm>
        </p:spPr>
        <p:txBody>
          <a:bodyPr lIns="91440" tIns="45720" rIns="91440" bIns="45720" anchor="b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cs typeface="Calibri Light"/>
              </a:rPr>
              <a:t>2022 Outbound Trip Destination </a:t>
            </a:r>
          </a:p>
          <a:p>
            <a:pPr algn="l"/>
            <a:r>
              <a:rPr lang="en-US" sz="2800">
                <a:cs typeface="Calibri Light"/>
              </a:rPr>
              <a:t>From Focus Area During Weekday </a:t>
            </a:r>
            <a:endParaRPr lang="en-US">
              <a:ea typeface="Calibri Light"/>
              <a:cs typeface="Calibri Light"/>
            </a:endParaRPr>
          </a:p>
        </p:txBody>
      </p:sp>
      <p:pic>
        <p:nvPicPr>
          <p:cNvPr id="2" name="Picture 9" descr="A picture containing text, map, atlas&#10;&#10;Description automatically generated">
            <a:extLst>
              <a:ext uri="{FF2B5EF4-FFF2-40B4-BE49-F238E27FC236}">
                <a16:creationId xmlns:a16="http://schemas.microsoft.com/office/drawing/2014/main" id="{4A6F5F84-8101-8959-AC06-70566F834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565" y="1120437"/>
            <a:ext cx="9609573" cy="52200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85A50C-3531-FC7F-04EC-05FE817B1B6F}"/>
                  </a:ext>
                </a:extLst>
              </p14:cNvPr>
              <p14:cNvContentPartPr/>
              <p14:nvPr/>
            </p14:nvContentPartPr>
            <p14:xfrm>
              <a:off x="-1299881" y="2752165"/>
              <a:ext cx="8964" cy="8964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85A50C-3531-FC7F-04EC-05FE817B1B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748081" y="2303965"/>
                <a:ext cx="896400" cy="89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26432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F3DB5B9C-571B-81E9-D3FA-B6621188ECEA}"/>
              </a:ext>
            </a:extLst>
          </p:cNvPr>
          <p:cNvSpPr txBox="1">
            <a:spLocks/>
          </p:cNvSpPr>
          <p:nvPr/>
        </p:nvSpPr>
        <p:spPr>
          <a:xfrm>
            <a:off x="890427" y="206251"/>
            <a:ext cx="6529828" cy="855039"/>
          </a:xfrm>
        </p:spPr>
        <p:txBody>
          <a:bodyPr lIns="91440" tIns="45720" rIns="91440" bIns="45720" anchor="b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cs typeface="Calibri Light"/>
              </a:rPr>
              <a:t>2023 Visitation Times – Day of Week </a:t>
            </a:r>
            <a:endParaRPr lang="en-US">
              <a:ea typeface="Calibri Light"/>
              <a:cs typeface="Calibri Light"/>
            </a:endParaRPr>
          </a:p>
        </p:txBody>
      </p:sp>
      <p:pic>
        <p:nvPicPr>
          <p:cNvPr id="13" name="Picture 12" descr="A screenshot of a graph&#10;&#10;Description automatically generated with medium confidence">
            <a:extLst>
              <a:ext uri="{FF2B5EF4-FFF2-40B4-BE49-F238E27FC236}">
                <a16:creationId xmlns:a16="http://schemas.microsoft.com/office/drawing/2014/main" id="{F8003F4E-8DC9-D5C5-1943-30F038F77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24" y="1672494"/>
            <a:ext cx="10555550" cy="45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25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F3DB5B9C-571B-81E9-D3FA-B6621188ECEA}"/>
              </a:ext>
            </a:extLst>
          </p:cNvPr>
          <p:cNvSpPr txBox="1">
            <a:spLocks/>
          </p:cNvSpPr>
          <p:nvPr/>
        </p:nvSpPr>
        <p:spPr>
          <a:xfrm>
            <a:off x="890427" y="206251"/>
            <a:ext cx="6529828" cy="855039"/>
          </a:xfrm>
        </p:spPr>
        <p:txBody>
          <a:bodyPr lIns="91440" tIns="45720" rIns="91440" bIns="45720" anchor="b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cs typeface="Calibri Light"/>
              </a:rPr>
              <a:t>2023 Visitation Times – Time of Day </a:t>
            </a:r>
            <a:br>
              <a:rPr lang="en-US" sz="2800">
                <a:cs typeface="Calibri Light"/>
              </a:rPr>
            </a:br>
            <a:r>
              <a:rPr lang="en-US" sz="2800">
                <a:cs typeface="Calibri Light"/>
              </a:rPr>
              <a:t>(all days)</a:t>
            </a:r>
            <a:endParaRPr lang="en-US">
              <a:ea typeface="Calibri Light"/>
              <a:cs typeface="Calibri Light"/>
            </a:endParaRPr>
          </a:p>
        </p:txBody>
      </p:sp>
      <p:pic>
        <p:nvPicPr>
          <p:cNvPr id="10" name="Picture 9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0C54CA3E-D647-6FF7-9D96-329130143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8" y="1359842"/>
            <a:ext cx="11479602" cy="50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95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A5EBE9-45C8-8A6E-69C6-7545B50A2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879" y="64999"/>
            <a:ext cx="8428017" cy="651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302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text, map, diagram, screenshot&#10;&#10;Description automatically generated">
            <a:extLst>
              <a:ext uri="{FF2B5EF4-FFF2-40B4-BE49-F238E27FC236}">
                <a16:creationId xmlns:a16="http://schemas.microsoft.com/office/drawing/2014/main" id="{21DB7BA5-8E02-CDF9-6339-758AB775C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0"/>
            <a:ext cx="8425389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0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8CB55-A3A7-DCB1-9C85-A2FD26CE4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20" y="64008"/>
            <a:ext cx="8425389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20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E872CE-4E29-5048-932D-724909E0AE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C21AE-C596-E652-48BE-4BBC70F0CC68}"/>
              </a:ext>
            </a:extLst>
          </p:cNvPr>
          <p:cNvGrpSpPr/>
          <p:nvPr/>
        </p:nvGrpSpPr>
        <p:grpSpPr>
          <a:xfrm>
            <a:off x="0" y="-16311"/>
            <a:ext cx="12192000" cy="6890622"/>
            <a:chOff x="0" y="-3"/>
            <a:chExt cx="12192000" cy="6890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4DE1-3266-BCF3-E717-56C5A8D91611}"/>
                </a:ext>
              </a:extLst>
            </p:cNvPr>
            <p:cNvSpPr/>
            <p:nvPr/>
          </p:nvSpPr>
          <p:spPr>
            <a:xfrm>
              <a:off x="0" y="-1"/>
              <a:ext cx="673166" cy="6890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98931-EBEC-554C-F376-24D53FD2C4AF}"/>
                </a:ext>
              </a:extLst>
            </p:cNvPr>
            <p:cNvSpPr/>
            <p:nvPr/>
          </p:nvSpPr>
          <p:spPr>
            <a:xfrm rot="16200000">
              <a:off x="5988278" y="686897"/>
              <a:ext cx="215444" cy="1219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408217-EB10-54E3-BD92-293DDD695C57}"/>
                </a:ext>
              </a:extLst>
            </p:cNvPr>
            <p:cNvSpPr/>
            <p:nvPr/>
          </p:nvSpPr>
          <p:spPr>
            <a:xfrm>
              <a:off x="673166" y="6675174"/>
              <a:ext cx="11518833" cy="77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D9612-47FE-8EC7-195F-64F8DCEDD45F}"/>
                </a:ext>
              </a:extLst>
            </p:cNvPr>
            <p:cNvSpPr/>
            <p:nvPr/>
          </p:nvSpPr>
          <p:spPr>
            <a:xfrm rot="16200000">
              <a:off x="-2742318" y="3337019"/>
              <a:ext cx="6752505" cy="78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B588520-048C-72CC-A5FD-61FE6FEC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" y="6217682"/>
            <a:ext cx="518511" cy="518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E78167F-0959-2100-3401-A6DE7EC55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text, map, diagram, plan&#10;&#10;Description automatically generated">
            <a:extLst>
              <a:ext uri="{FF2B5EF4-FFF2-40B4-BE49-F238E27FC236}">
                <a16:creationId xmlns:a16="http://schemas.microsoft.com/office/drawing/2014/main" id="{7179B838-7EF3-589C-8F85-DEFB052A4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0"/>
            <a:ext cx="8425389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7384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FehrPeers">
      <a:dk1>
        <a:srgbClr val="000000"/>
      </a:dk1>
      <a:lt1>
        <a:srgbClr val="FFFFFF"/>
      </a:lt1>
      <a:dk2>
        <a:srgbClr val="414042"/>
      </a:dk2>
      <a:lt2>
        <a:srgbClr val="BECEC4"/>
      </a:lt2>
      <a:accent1>
        <a:srgbClr val="A3D55F"/>
      </a:accent1>
      <a:accent2>
        <a:srgbClr val="1B5633"/>
      </a:accent2>
      <a:accent3>
        <a:srgbClr val="E57E3E"/>
      </a:accent3>
      <a:accent4>
        <a:srgbClr val="48773C"/>
      </a:accent4>
      <a:accent5>
        <a:srgbClr val="849895"/>
      </a:accent5>
      <a:accent6>
        <a:srgbClr val="3E617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.potx" id="{ED04CE37-620D-4EB2-950A-B1C6D237E697}" vid="{DAA29DC0-AD24-4B53-A369-94F53B7E0018}"/>
    </a:ext>
  </a:extLst>
</a:theme>
</file>

<file path=ppt/theme/theme2.xml><?xml version="1.0" encoding="utf-8"?>
<a:theme xmlns:a="http://schemas.openxmlformats.org/drawingml/2006/main" name="Green Bar Left">
  <a:themeElements>
    <a:clrScheme name="FehrPeers">
      <a:dk1>
        <a:srgbClr val="000000"/>
      </a:dk1>
      <a:lt1>
        <a:srgbClr val="FFFFFF"/>
      </a:lt1>
      <a:dk2>
        <a:srgbClr val="414042"/>
      </a:dk2>
      <a:lt2>
        <a:srgbClr val="BECEC4"/>
      </a:lt2>
      <a:accent1>
        <a:srgbClr val="1B5633"/>
      </a:accent1>
      <a:accent2>
        <a:srgbClr val="48773C"/>
      </a:accent2>
      <a:accent3>
        <a:srgbClr val="A3D55F"/>
      </a:accent3>
      <a:accent4>
        <a:srgbClr val="E57E3E"/>
      </a:accent4>
      <a:accent5>
        <a:srgbClr val="3E6170"/>
      </a:accent5>
      <a:accent6>
        <a:srgbClr val="451B4E"/>
      </a:accent6>
      <a:hlink>
        <a:srgbClr val="0563C1"/>
      </a:hlink>
      <a:folHlink>
        <a:srgbClr val="954F72"/>
      </a:folHlink>
    </a:clrScheme>
    <a:fontScheme name="FehrPeers">
      <a:majorFont>
        <a:latin typeface="Sitka Display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.potx" id="{ED04CE37-620D-4EB2-950A-B1C6D237E697}" vid="{7169239A-4F64-4424-B9E0-F06AC9E4471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39142AADAD4F4C86FEFE8421191996" ma:contentTypeVersion="15" ma:contentTypeDescription="Create a new document." ma:contentTypeScope="" ma:versionID="2a2db5222a0ffa87b6763e81810788b0">
  <xsd:schema xmlns:xsd="http://www.w3.org/2001/XMLSchema" xmlns:xs="http://www.w3.org/2001/XMLSchema" xmlns:p="http://schemas.microsoft.com/office/2006/metadata/properties" xmlns:ns3="633f86ec-09d2-4c8e-8d5c-d24290bf21a9" xmlns:ns4="2fc3469a-d4b4-4b76-977e-dd46e414c9d7" targetNamespace="http://schemas.microsoft.com/office/2006/metadata/properties" ma:root="true" ma:fieldsID="bc5755ed46d2fbd4e3a7dbcc665a4d8a" ns3:_="" ns4:_="">
    <xsd:import namespace="633f86ec-09d2-4c8e-8d5c-d24290bf21a9"/>
    <xsd:import namespace="2fc3469a-d4b4-4b76-977e-dd46e414c9d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f86ec-09d2-4c8e-8d5c-d24290bf21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c3469a-d4b4-4b76-977e-dd46e414c9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fc3469a-d4b4-4b76-977e-dd46e414c9d7" xsi:nil="true"/>
  </documentManagement>
</p:properties>
</file>

<file path=customXml/itemProps1.xml><?xml version="1.0" encoding="utf-8"?>
<ds:datastoreItem xmlns:ds="http://schemas.openxmlformats.org/officeDocument/2006/customXml" ds:itemID="{CEEF5FA5-FC7E-43AC-A877-88719C5D49C2}">
  <ds:schemaRefs>
    <ds:schemaRef ds:uri="2fc3469a-d4b4-4b76-977e-dd46e414c9d7"/>
    <ds:schemaRef ds:uri="633f86ec-09d2-4c8e-8d5c-d24290bf21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0985D7-F6F0-471C-86C0-70FD9B3292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14A386-4074-4F90-B851-EA1F74AE3B75}">
  <ds:schemaRefs>
    <ds:schemaRef ds:uri="http://schemas.microsoft.com/office/2006/documentManagement/types"/>
    <ds:schemaRef ds:uri="http://www.w3.org/XML/1998/namespace"/>
    <ds:schemaRef ds:uri="633f86ec-09d2-4c8e-8d5c-d24290bf21a9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elements/1.1/"/>
    <ds:schemaRef ds:uri="2fc3469a-d4b4-4b76-977e-dd46e414c9d7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1622</TotalTime>
  <Words>308</Words>
  <Application>Microsoft Office PowerPoint</Application>
  <PresentationFormat>Widescreen</PresentationFormat>
  <Paragraphs>54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Segoe UI</vt:lpstr>
      <vt:lpstr>Sitka Display</vt:lpstr>
      <vt:lpstr>Source Sans Pro</vt:lpstr>
      <vt:lpstr>Title slide</vt:lpstr>
      <vt:lpstr>Green Bar Left</vt:lpstr>
      <vt:lpstr>West Cliff Transportation Update</vt:lpstr>
      <vt:lpstr>Available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Active Mobility Volumes</vt:lpstr>
      <vt:lpstr>PowerPoint Presentation</vt:lpstr>
      <vt:lpstr>PowerPoint Presentation</vt:lpstr>
      <vt:lpstr>PowerPoint Presentation</vt:lpstr>
      <vt:lpstr>Findings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Chung</dc:creator>
  <cp:lastModifiedBy>Matt Starkey</cp:lastModifiedBy>
  <cp:revision>44</cp:revision>
  <dcterms:created xsi:type="dcterms:W3CDTF">2023-05-02T16:39:39Z</dcterms:created>
  <dcterms:modified xsi:type="dcterms:W3CDTF">2023-08-21T23:12:22Z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0x0101004A39142AADAD4F4C86FEFE8421191996</vt:lpwstr>
  </property>
</Properties>
</file>